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854" r:id="rId2"/>
    <p:sldId id="812" r:id="rId3"/>
    <p:sldId id="855" r:id="rId4"/>
    <p:sldId id="679" r:id="rId5"/>
    <p:sldId id="852" r:id="rId6"/>
    <p:sldId id="844" r:id="rId7"/>
    <p:sldId id="710" r:id="rId8"/>
    <p:sldId id="856" r:id="rId9"/>
    <p:sldId id="857" r:id="rId10"/>
    <p:sldId id="865" r:id="rId11"/>
    <p:sldId id="866" r:id="rId12"/>
    <p:sldId id="859" r:id="rId13"/>
    <p:sldId id="862" r:id="rId14"/>
    <p:sldId id="863" r:id="rId15"/>
    <p:sldId id="867" r:id="rId16"/>
    <p:sldId id="873" r:id="rId17"/>
    <p:sldId id="864" r:id="rId18"/>
    <p:sldId id="871" r:id="rId19"/>
    <p:sldId id="868" r:id="rId20"/>
    <p:sldId id="872" r:id="rId21"/>
    <p:sldId id="869" r:id="rId22"/>
    <p:sldId id="861" r:id="rId23"/>
    <p:sldId id="874" r:id="rId24"/>
    <p:sldId id="870" r:id="rId25"/>
    <p:sldId id="697" r:id="rId26"/>
    <p:sldId id="268" r:id="rId27"/>
    <p:sldId id="875" r:id="rId28"/>
    <p:sldId id="876" r:id="rId29"/>
    <p:sldId id="800" r:id="rId30"/>
    <p:sldId id="853" r:id="rId3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ASE"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D792F"/>
    <a:srgbClr val="FF9B9B"/>
    <a:srgbClr val="F4DF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94784" autoAdjust="0"/>
  </p:normalViewPr>
  <p:slideViewPr>
    <p:cSldViewPr snapToGrid="0" snapToObjects="1">
      <p:cViewPr varScale="1">
        <p:scale>
          <a:sx n="104" d="100"/>
          <a:sy n="104" d="100"/>
        </p:scale>
        <p:origin x="1818"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C2308-5BE0-3043-B998-EA0DC27C9EAD}" type="datetimeFigureOut">
              <a:rPr lang="es-ES_tradnl" smtClean="0"/>
              <a:t>24/03/2020</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CDD48-3E23-9F4E-8653-1711757D4AAD}" type="slidenum">
              <a:rPr lang="es-ES_tradnl" smtClean="0"/>
              <a:t>‹Nº›</a:t>
            </a:fld>
            <a:endParaRPr lang="es-ES_tradnl"/>
          </a:p>
        </p:txBody>
      </p:sp>
    </p:spTree>
    <p:extLst>
      <p:ext uri="{BB962C8B-B14F-4D97-AF65-F5344CB8AC3E}">
        <p14:creationId xmlns:p14="http://schemas.microsoft.com/office/powerpoint/2010/main" val="187813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A4CDD48-3E23-9F4E-8653-1711757D4AAD}" type="slidenum">
              <a:rPr lang="es-ES_tradnl" smtClean="0"/>
              <a:t>3</a:t>
            </a:fld>
            <a:endParaRPr lang="es-ES_tradnl"/>
          </a:p>
        </p:txBody>
      </p:sp>
    </p:spTree>
    <p:extLst>
      <p:ext uri="{BB962C8B-B14F-4D97-AF65-F5344CB8AC3E}">
        <p14:creationId xmlns:p14="http://schemas.microsoft.com/office/powerpoint/2010/main" val="72205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7</a:t>
            </a:fld>
            <a:endParaRPr lang="es-ES" dirty="0"/>
          </a:p>
        </p:txBody>
      </p:sp>
    </p:spTree>
    <p:extLst>
      <p:ext uri="{BB962C8B-B14F-4D97-AF65-F5344CB8AC3E}">
        <p14:creationId xmlns:p14="http://schemas.microsoft.com/office/powerpoint/2010/main" val="379847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A4CDD48-3E23-9F4E-8653-1711757D4AAD}" type="slidenum">
              <a:rPr lang="es-ES_tradnl" smtClean="0"/>
              <a:t>28</a:t>
            </a:fld>
            <a:endParaRPr lang="es-ES_tradnl"/>
          </a:p>
        </p:txBody>
      </p:sp>
    </p:spTree>
    <p:extLst>
      <p:ext uri="{BB962C8B-B14F-4D97-AF65-F5344CB8AC3E}">
        <p14:creationId xmlns:p14="http://schemas.microsoft.com/office/powerpoint/2010/main" val="337608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A4CDD48-3E23-9F4E-8653-1711757D4AAD}" type="slidenum">
              <a:rPr lang="es-ES_tradnl" smtClean="0"/>
              <a:t>29</a:t>
            </a:fld>
            <a:endParaRPr lang="es-ES_tradnl"/>
          </a:p>
        </p:txBody>
      </p:sp>
    </p:spTree>
    <p:extLst>
      <p:ext uri="{BB962C8B-B14F-4D97-AF65-F5344CB8AC3E}">
        <p14:creationId xmlns:p14="http://schemas.microsoft.com/office/powerpoint/2010/main" val="388761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221B6AB5-C4D5-5B4E-908B-F86F0434A14A}"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D63202-760B-2A4D-B122-62E4E55AFE2C}" type="slidenum">
              <a:rPr lang="es-ES" smtClean="0"/>
              <a:t>‹Nº›</a:t>
            </a:fld>
            <a:endParaRPr lang="es-ES"/>
          </a:p>
        </p:txBody>
      </p:sp>
    </p:spTree>
    <p:extLst>
      <p:ext uri="{BB962C8B-B14F-4D97-AF65-F5344CB8AC3E}">
        <p14:creationId xmlns:p14="http://schemas.microsoft.com/office/powerpoint/2010/main" val="267483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21B6AB5-C4D5-5B4E-908B-F86F0434A14A}"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D63202-760B-2A4D-B122-62E4E55AFE2C}" type="slidenum">
              <a:rPr lang="es-ES" smtClean="0"/>
              <a:t>‹Nº›</a:t>
            </a:fld>
            <a:endParaRPr lang="es-ES"/>
          </a:p>
        </p:txBody>
      </p:sp>
    </p:spTree>
    <p:extLst>
      <p:ext uri="{BB962C8B-B14F-4D97-AF65-F5344CB8AC3E}">
        <p14:creationId xmlns:p14="http://schemas.microsoft.com/office/powerpoint/2010/main" val="239953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21B6AB5-C4D5-5B4E-908B-F86F0434A14A}"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D63202-760B-2A4D-B122-62E4E55AFE2C}" type="slidenum">
              <a:rPr lang="es-ES" smtClean="0"/>
              <a:t>‹Nº›</a:t>
            </a:fld>
            <a:endParaRPr lang="es-ES"/>
          </a:p>
        </p:txBody>
      </p:sp>
    </p:spTree>
    <p:extLst>
      <p:ext uri="{BB962C8B-B14F-4D97-AF65-F5344CB8AC3E}">
        <p14:creationId xmlns:p14="http://schemas.microsoft.com/office/powerpoint/2010/main" val="241949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imágenes prediseñadas"/>
          <p:cNvSpPr>
            <a:spLocks noGrp="1"/>
          </p:cNvSpPr>
          <p:nvPr>
            <p:ph type="clipArt" sz="half" idx="1"/>
          </p:nvPr>
        </p:nvSpPr>
        <p:spPr>
          <a:xfrm>
            <a:off x="685800" y="1981200"/>
            <a:ext cx="3810000" cy="4114800"/>
          </a:xfrm>
        </p:spPr>
        <p:txBody>
          <a:bodyPr/>
          <a:lstStyle/>
          <a:p>
            <a:pPr lvl="0"/>
            <a:endParaRPr lang="es-ES" noProof="0"/>
          </a:p>
        </p:txBody>
      </p:sp>
      <p:sp>
        <p:nvSpPr>
          <p:cNvPr id="4" name="3 Marcador de texto"/>
          <p:cNvSpPr>
            <a:spLocks noGrp="1"/>
          </p:cNvSpPr>
          <p:nvPr>
            <p:ph type="body" sz="half" idx="2"/>
          </p:nvPr>
        </p:nvSpPr>
        <p:spPr>
          <a:xfrm>
            <a:off x="46482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3">
            <a:extLst>
              <a:ext uri="{FF2B5EF4-FFF2-40B4-BE49-F238E27FC236}">
                <a16:creationId xmlns:a16="http://schemas.microsoft.com/office/drawing/2014/main" id="{4F2E83FF-F4ED-43F9-9C8D-4F9A69D3C918}"/>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CD31AC28-E979-42DF-9C83-42A7C103808C}"/>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1BA5EAA8-A4DA-4F26-BC4B-A9199D03C800}"/>
              </a:ext>
            </a:extLst>
          </p:cNvPr>
          <p:cNvSpPr>
            <a:spLocks noGrp="1" noChangeArrowheads="1"/>
          </p:cNvSpPr>
          <p:nvPr>
            <p:ph type="sldNum" sz="quarter" idx="12"/>
          </p:nvPr>
        </p:nvSpPr>
        <p:spPr/>
        <p:txBody>
          <a:bodyPr/>
          <a:lstStyle>
            <a:lvl1pPr>
              <a:defRPr/>
            </a:lvl1pPr>
          </a:lstStyle>
          <a:p>
            <a:pPr>
              <a:defRPr/>
            </a:pPr>
            <a:fld id="{364A24DD-1A50-4C5F-96EC-1A2ADC7E25CE}" type="slidenum">
              <a:rPr lang="en-US" altLang="es-EC"/>
              <a:pPr>
                <a:defRPr/>
              </a:pPr>
              <a:t>‹Nº›</a:t>
            </a:fld>
            <a:endParaRPr lang="en-US" altLang="es-EC"/>
          </a:p>
        </p:txBody>
      </p:sp>
    </p:spTree>
    <p:extLst>
      <p:ext uri="{BB962C8B-B14F-4D97-AF65-F5344CB8AC3E}">
        <p14:creationId xmlns:p14="http://schemas.microsoft.com/office/powerpoint/2010/main" val="124531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21B6AB5-C4D5-5B4E-908B-F86F0434A14A}"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D63202-760B-2A4D-B122-62E4E55AFE2C}" type="slidenum">
              <a:rPr lang="es-ES" smtClean="0"/>
              <a:t>‹Nº›</a:t>
            </a:fld>
            <a:endParaRPr lang="es-ES"/>
          </a:p>
        </p:txBody>
      </p:sp>
    </p:spTree>
    <p:extLst>
      <p:ext uri="{BB962C8B-B14F-4D97-AF65-F5344CB8AC3E}">
        <p14:creationId xmlns:p14="http://schemas.microsoft.com/office/powerpoint/2010/main" val="214299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21B6AB5-C4D5-5B4E-908B-F86F0434A14A}" type="datetimeFigureOut">
              <a:rPr lang="es-ES" smtClean="0"/>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D63202-760B-2A4D-B122-62E4E55AFE2C}" type="slidenum">
              <a:rPr lang="es-ES" smtClean="0"/>
              <a:t>‹Nº›</a:t>
            </a:fld>
            <a:endParaRPr lang="es-ES"/>
          </a:p>
        </p:txBody>
      </p:sp>
    </p:spTree>
    <p:extLst>
      <p:ext uri="{BB962C8B-B14F-4D97-AF65-F5344CB8AC3E}">
        <p14:creationId xmlns:p14="http://schemas.microsoft.com/office/powerpoint/2010/main" val="199644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221B6AB5-C4D5-5B4E-908B-F86F0434A14A}" type="datetimeFigureOut">
              <a:rPr lang="es-ES" smtClean="0"/>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D63202-760B-2A4D-B122-62E4E55AFE2C}" type="slidenum">
              <a:rPr lang="es-ES" smtClean="0"/>
              <a:t>‹Nº›</a:t>
            </a:fld>
            <a:endParaRPr lang="es-ES"/>
          </a:p>
        </p:txBody>
      </p:sp>
    </p:spTree>
    <p:extLst>
      <p:ext uri="{BB962C8B-B14F-4D97-AF65-F5344CB8AC3E}">
        <p14:creationId xmlns:p14="http://schemas.microsoft.com/office/powerpoint/2010/main" val="31963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221B6AB5-C4D5-5B4E-908B-F86F0434A14A}" type="datetimeFigureOut">
              <a:rPr lang="es-ES" smtClean="0"/>
              <a:t>24/03/2020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ED63202-760B-2A4D-B122-62E4E55AFE2C}" type="slidenum">
              <a:rPr lang="es-ES" smtClean="0"/>
              <a:t>‹Nº›</a:t>
            </a:fld>
            <a:endParaRPr lang="es-ES"/>
          </a:p>
        </p:txBody>
      </p:sp>
    </p:spTree>
    <p:extLst>
      <p:ext uri="{BB962C8B-B14F-4D97-AF65-F5344CB8AC3E}">
        <p14:creationId xmlns:p14="http://schemas.microsoft.com/office/powerpoint/2010/main" val="214883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21B6AB5-C4D5-5B4E-908B-F86F0434A14A}" type="datetimeFigureOut">
              <a:rPr lang="es-ES" smtClean="0"/>
              <a:t>24/03/2020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ED63202-760B-2A4D-B122-62E4E55AFE2C}" type="slidenum">
              <a:rPr lang="es-ES" smtClean="0"/>
              <a:t>‹Nº›</a:t>
            </a:fld>
            <a:endParaRPr lang="es-ES"/>
          </a:p>
        </p:txBody>
      </p:sp>
    </p:spTree>
    <p:extLst>
      <p:ext uri="{BB962C8B-B14F-4D97-AF65-F5344CB8AC3E}">
        <p14:creationId xmlns:p14="http://schemas.microsoft.com/office/powerpoint/2010/main" val="249691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21B6AB5-C4D5-5B4E-908B-F86F0434A14A}" type="datetimeFigureOut">
              <a:rPr lang="es-ES" smtClean="0"/>
              <a:t>24/03/2020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ED63202-760B-2A4D-B122-62E4E55AFE2C}" type="slidenum">
              <a:rPr lang="es-ES" smtClean="0"/>
              <a:t>‹Nº›</a:t>
            </a:fld>
            <a:endParaRPr lang="es-ES"/>
          </a:p>
        </p:txBody>
      </p:sp>
    </p:spTree>
    <p:extLst>
      <p:ext uri="{BB962C8B-B14F-4D97-AF65-F5344CB8AC3E}">
        <p14:creationId xmlns:p14="http://schemas.microsoft.com/office/powerpoint/2010/main" val="418167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21B6AB5-C4D5-5B4E-908B-F86F0434A14A}" type="datetimeFigureOut">
              <a:rPr lang="es-ES" smtClean="0"/>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D63202-760B-2A4D-B122-62E4E55AFE2C}" type="slidenum">
              <a:rPr lang="es-ES" smtClean="0"/>
              <a:t>‹Nº›</a:t>
            </a:fld>
            <a:endParaRPr lang="es-ES"/>
          </a:p>
        </p:txBody>
      </p:sp>
    </p:spTree>
    <p:extLst>
      <p:ext uri="{BB962C8B-B14F-4D97-AF65-F5344CB8AC3E}">
        <p14:creationId xmlns:p14="http://schemas.microsoft.com/office/powerpoint/2010/main" val="146683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21B6AB5-C4D5-5B4E-908B-F86F0434A14A}" type="datetimeFigureOut">
              <a:rPr lang="es-ES" smtClean="0"/>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D63202-760B-2A4D-B122-62E4E55AFE2C}" type="slidenum">
              <a:rPr lang="es-ES" smtClean="0"/>
              <a:t>‹Nº›</a:t>
            </a:fld>
            <a:endParaRPr lang="es-ES"/>
          </a:p>
        </p:txBody>
      </p:sp>
    </p:spTree>
    <p:extLst>
      <p:ext uri="{BB962C8B-B14F-4D97-AF65-F5344CB8AC3E}">
        <p14:creationId xmlns:p14="http://schemas.microsoft.com/office/powerpoint/2010/main" val="284613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B6AB5-C4D5-5B4E-908B-F86F0434A14A}" type="datetimeFigureOut">
              <a:rPr lang="es-ES" smtClean="0"/>
              <a:t>24/03/2020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63202-760B-2A4D-B122-62E4E55AFE2C}" type="slidenum">
              <a:rPr lang="es-ES" smtClean="0"/>
              <a:t>‹Nº›</a:t>
            </a:fld>
            <a:endParaRPr lang="es-ES"/>
          </a:p>
        </p:txBody>
      </p:sp>
    </p:spTree>
    <p:extLst>
      <p:ext uri="{BB962C8B-B14F-4D97-AF65-F5344CB8AC3E}">
        <p14:creationId xmlns:p14="http://schemas.microsoft.com/office/powerpoint/2010/main" val="404419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descr="Imagen que contiene reloj&#10;&#10;Descripción generada automáticamente">
            <a:extLst>
              <a:ext uri="{FF2B5EF4-FFF2-40B4-BE49-F238E27FC236}">
                <a16:creationId xmlns:a16="http://schemas.microsoft.com/office/drawing/2014/main" id="{905980B8-3C14-4AF6-A445-775F9C47693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36362" y="1163856"/>
            <a:ext cx="4871275" cy="4530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996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Cuarentena</a:t>
            </a:r>
          </a:p>
        </p:txBody>
      </p:sp>
      <p:sp>
        <p:nvSpPr>
          <p:cNvPr id="2" name="Rectángulo 1">
            <a:extLst>
              <a:ext uri="{FF2B5EF4-FFF2-40B4-BE49-F238E27FC236}">
                <a16:creationId xmlns:a16="http://schemas.microsoft.com/office/drawing/2014/main" id="{CE0FA41C-754C-44CC-9D93-74C08D1F8731}"/>
              </a:ext>
            </a:extLst>
          </p:cNvPr>
          <p:cNvSpPr/>
          <p:nvPr/>
        </p:nvSpPr>
        <p:spPr>
          <a:xfrm>
            <a:off x="378691" y="1298129"/>
            <a:ext cx="8183418" cy="4985980"/>
          </a:xfrm>
          <a:prstGeom prst="rect">
            <a:avLst/>
          </a:prstGeom>
        </p:spPr>
        <p:txBody>
          <a:bodyPr wrap="square">
            <a:spAutoFit/>
          </a:bodyPr>
          <a:lstStyle/>
          <a:p>
            <a:pPr marL="285750" indent="-285750" algn="just">
              <a:buFont typeface="Arial" panose="020B0604020202020204" pitchFamily="34" charset="0"/>
              <a:buChar char="•"/>
            </a:pPr>
            <a:r>
              <a:rPr lang="es-EC" dirty="0"/>
              <a:t>El aislamiento como método para evitar la propagación de una enfermedad es tan antiguo como las epidemias; en los textos más lejanos, desde los papiros egipcios al libro del Levítico, ya hay referencias a la lepra y a la importancia de mantener alejados a los enfermos. </a:t>
            </a:r>
          </a:p>
          <a:p>
            <a:pPr marL="171450" indent="-171450" algn="just">
              <a:buFont typeface="Arial" panose="020B0604020202020204" pitchFamily="34" charset="0"/>
              <a:buChar char="•"/>
            </a:pPr>
            <a:endParaRPr lang="es-EC" sz="1000" dirty="0"/>
          </a:p>
          <a:p>
            <a:pPr marL="285750" indent="-285750" algn="just">
              <a:buFont typeface="Arial" panose="020B0604020202020204" pitchFamily="34" charset="0"/>
              <a:buChar char="•"/>
            </a:pPr>
            <a:r>
              <a:rPr lang="es-EC" dirty="0"/>
              <a:t>Cuarenta días, esta relacionado con los ciclos lunares, se decía que en 7 días una situación cualquiera cambiaba, para bien o para mal. Sobre todo lo relacionaban con las enfermedades. Y que pasada una lunación y media (40 días) no se habían presentado recaídas, se podía dar por curado y dar por terminada la cuarentena</a:t>
            </a:r>
          </a:p>
          <a:p>
            <a:pPr marL="171450" indent="-171450" algn="just">
              <a:buFont typeface="Arial" panose="020B0604020202020204" pitchFamily="34" charset="0"/>
              <a:buChar char="•"/>
            </a:pPr>
            <a:endParaRPr lang="es-EC" sz="1000" dirty="0"/>
          </a:p>
          <a:p>
            <a:pPr marL="285750" indent="-285750" algn="just">
              <a:buFont typeface="Arial" panose="020B0604020202020204" pitchFamily="34" charset="0"/>
              <a:buChar char="•"/>
            </a:pPr>
            <a:r>
              <a:rPr lang="es-EC" dirty="0"/>
              <a:t>Pero será la </a:t>
            </a:r>
            <a:r>
              <a:rPr lang="es-EC" b="1" dirty="0"/>
              <a:t>peste negra </a:t>
            </a:r>
            <a:r>
              <a:rPr lang="es-EC" dirty="0"/>
              <a:t>la que, a finales del </a:t>
            </a:r>
            <a:r>
              <a:rPr lang="es-EC" b="1" dirty="0"/>
              <a:t>siglo XIV</a:t>
            </a:r>
            <a:r>
              <a:rPr lang="es-EC" dirty="0"/>
              <a:t>, propiciará el concepto de aislar a personas sanas.</a:t>
            </a:r>
          </a:p>
          <a:p>
            <a:pPr marL="171450" indent="-171450" algn="just">
              <a:buFont typeface="Arial" panose="020B0604020202020204" pitchFamily="34" charset="0"/>
              <a:buChar char="•"/>
            </a:pPr>
            <a:endParaRPr lang="es-EC" sz="1000" dirty="0"/>
          </a:p>
          <a:p>
            <a:pPr marL="285750" indent="-285750" algn="just">
              <a:buFont typeface="Arial" panose="020B0604020202020204" pitchFamily="34" charset="0"/>
              <a:buChar char="•"/>
            </a:pPr>
            <a:r>
              <a:rPr lang="es-EC" dirty="0"/>
              <a:t>El edicto de la ciudad de Reggio (1374) fue el </a:t>
            </a:r>
            <a:r>
              <a:rPr lang="es-EC" b="1" dirty="0"/>
              <a:t>primer cordón sanitario de la historia</a:t>
            </a:r>
            <a:r>
              <a:rPr lang="es-EC" dirty="0"/>
              <a:t>; amparándose en él, Venecia y Génova cerraron sus puertos a los barcos que venían de zonas infestadas y les impuso un periodo de 10 días de observación; tres años después, en el puerto de Ragusa, el aislamiento se ampliaría a 30 días; y en la Marsella de 1383 se terminaría fijando en 40 días. </a:t>
            </a:r>
            <a:r>
              <a:rPr lang="es-EC" b="1" dirty="0"/>
              <a:t>Había nacido oficialmente la cuarentena.</a:t>
            </a:r>
            <a:endParaRPr lang="es-EC" dirty="0"/>
          </a:p>
        </p:txBody>
      </p:sp>
    </p:spTree>
    <p:extLst>
      <p:ext uri="{BB962C8B-B14F-4D97-AF65-F5344CB8AC3E}">
        <p14:creationId xmlns:p14="http://schemas.microsoft.com/office/powerpoint/2010/main" val="128460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Cuarentena</a:t>
            </a:r>
          </a:p>
        </p:txBody>
      </p:sp>
      <p:sp>
        <p:nvSpPr>
          <p:cNvPr id="2" name="Rectángulo 1">
            <a:extLst>
              <a:ext uri="{FF2B5EF4-FFF2-40B4-BE49-F238E27FC236}">
                <a16:creationId xmlns:a16="http://schemas.microsoft.com/office/drawing/2014/main" id="{CE0FA41C-754C-44CC-9D93-74C08D1F8731}"/>
              </a:ext>
            </a:extLst>
          </p:cNvPr>
          <p:cNvSpPr/>
          <p:nvPr/>
        </p:nvSpPr>
        <p:spPr>
          <a:xfrm>
            <a:off x="743527" y="2725294"/>
            <a:ext cx="7490690" cy="3231654"/>
          </a:xfrm>
          <a:prstGeom prst="rect">
            <a:avLst/>
          </a:prstGeom>
        </p:spPr>
        <p:txBody>
          <a:bodyPr wrap="square">
            <a:spAutoFit/>
          </a:bodyPr>
          <a:lstStyle/>
          <a:p>
            <a:pPr algn="just"/>
            <a:endParaRPr lang="es-EC" dirty="0"/>
          </a:p>
          <a:p>
            <a:pPr algn="just"/>
            <a:endParaRPr lang="es-EC" dirty="0"/>
          </a:p>
          <a:p>
            <a:pPr algn="r"/>
            <a:r>
              <a:rPr lang="es-EC" sz="2400" b="1" dirty="0"/>
              <a:t>¿Por qué 40 días? </a:t>
            </a:r>
          </a:p>
          <a:p>
            <a:pPr algn="just"/>
            <a:endParaRPr lang="es-EC" dirty="0"/>
          </a:p>
          <a:p>
            <a:pPr algn="just"/>
            <a:endParaRPr lang="es-EC" dirty="0"/>
          </a:p>
          <a:p>
            <a:pPr algn="just"/>
            <a:r>
              <a:rPr lang="es-EC" dirty="0"/>
              <a:t>Entonces se creía que era el plazo en el que se había pasado la fase crítica de la enfermedad, pese a que no se conocían los agentes microbianos que la transmitían. </a:t>
            </a:r>
          </a:p>
          <a:p>
            <a:pPr algn="just"/>
            <a:r>
              <a:rPr lang="es-EC" dirty="0"/>
              <a:t>Pero también se ampararon en el simbolismo del número 40: los días que duró el diluvio, los días que estuvo Jesús en el desierto, los días que dura la Cuaresma</a:t>
            </a:r>
            <a:r>
              <a:rPr lang="es-US" dirty="0"/>
              <a:t>.</a:t>
            </a:r>
            <a:endParaRPr lang="es-EC" dirty="0"/>
          </a:p>
        </p:txBody>
      </p:sp>
      <p:pic>
        <p:nvPicPr>
          <p:cNvPr id="10242" name="Picture 2">
            <a:extLst>
              <a:ext uri="{FF2B5EF4-FFF2-40B4-BE49-F238E27FC236}">
                <a16:creationId xmlns:a16="http://schemas.microsoft.com/office/drawing/2014/main" id="{87756E76-ED80-4C78-B4F7-36EE0C826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178051"/>
            <a:ext cx="4252308" cy="238783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BDDB0E91-0E81-4E78-9B23-DD8AC9F21DAE}"/>
              </a:ext>
            </a:extLst>
          </p:cNvPr>
          <p:cNvSpPr/>
          <p:nvPr/>
        </p:nvSpPr>
        <p:spPr>
          <a:xfrm>
            <a:off x="5357208" y="1176145"/>
            <a:ext cx="2396142" cy="1077218"/>
          </a:xfrm>
          <a:prstGeom prst="rect">
            <a:avLst/>
          </a:prstGeom>
        </p:spPr>
        <p:txBody>
          <a:bodyPr wrap="square">
            <a:spAutoFit/>
          </a:bodyPr>
          <a:lstStyle/>
          <a:p>
            <a:pPr algn="just"/>
            <a:r>
              <a:rPr lang="es-EC" sz="1200" dirty="0">
                <a:solidFill>
                  <a:srgbClr val="262626"/>
                </a:solidFill>
                <a:latin typeface="CNNSans-Light"/>
              </a:rPr>
              <a:t>Durante la pandemia de influenza en 1918, lugares como estos fueron los epicentros de cuarentena.</a:t>
            </a:r>
          </a:p>
          <a:p>
            <a:br>
              <a:rPr lang="es-EC" sz="1400" dirty="0"/>
            </a:br>
            <a:endParaRPr lang="es-CL" sz="1400" dirty="0"/>
          </a:p>
        </p:txBody>
      </p:sp>
    </p:spTree>
    <p:extLst>
      <p:ext uri="{BB962C8B-B14F-4D97-AF65-F5344CB8AC3E}">
        <p14:creationId xmlns:p14="http://schemas.microsoft.com/office/powerpoint/2010/main" val="171052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Riesgos en el Hogar</a:t>
            </a:r>
          </a:p>
        </p:txBody>
      </p:sp>
      <p:sp>
        <p:nvSpPr>
          <p:cNvPr id="2" name="Rectángulo 1">
            <a:extLst>
              <a:ext uri="{FF2B5EF4-FFF2-40B4-BE49-F238E27FC236}">
                <a16:creationId xmlns:a16="http://schemas.microsoft.com/office/drawing/2014/main" id="{CE0FA41C-754C-44CC-9D93-74C08D1F8731}"/>
              </a:ext>
            </a:extLst>
          </p:cNvPr>
          <p:cNvSpPr/>
          <p:nvPr/>
        </p:nvSpPr>
        <p:spPr>
          <a:xfrm>
            <a:off x="493746" y="2459504"/>
            <a:ext cx="8156508" cy="1938992"/>
          </a:xfrm>
          <a:prstGeom prst="rect">
            <a:avLst/>
          </a:prstGeom>
        </p:spPr>
        <p:txBody>
          <a:bodyPr wrap="square">
            <a:spAutoFit/>
          </a:bodyPr>
          <a:lstStyle/>
          <a:p>
            <a:pPr algn="just"/>
            <a:r>
              <a:rPr lang="es-EC" sz="2000" dirty="0"/>
              <a:t>Ya sabemos que nuestros hogares son lugares proclives a accidentes, pero en las condiciones actuales, no está demás repasar algunas condiciones y acciones que puedo mejorar para disminuir la vulnerabilidad de nuestro núcleo familiar, para no sufrir ningún tipo de accidente, queremos entregar indicaciones simples que sirvan para evitar que usted las personas se expongan en salas de emergencia a la pandemia </a:t>
            </a:r>
            <a:r>
              <a:rPr lang="es-EC" sz="2000"/>
              <a:t>de Covid-19</a:t>
            </a:r>
            <a:r>
              <a:rPr lang="es-US" sz="2000"/>
              <a:t>.</a:t>
            </a:r>
            <a:endParaRPr lang="es-EC" sz="2000" dirty="0"/>
          </a:p>
        </p:txBody>
      </p:sp>
      <p:sp>
        <p:nvSpPr>
          <p:cNvPr id="5" name="Rectángulo 4">
            <a:extLst>
              <a:ext uri="{FF2B5EF4-FFF2-40B4-BE49-F238E27FC236}">
                <a16:creationId xmlns:a16="http://schemas.microsoft.com/office/drawing/2014/main" id="{2113A1CA-F67B-49F0-9692-D0A19EAB215F}"/>
              </a:ext>
            </a:extLst>
          </p:cNvPr>
          <p:cNvSpPr/>
          <p:nvPr/>
        </p:nvSpPr>
        <p:spPr>
          <a:xfrm>
            <a:off x="3952367" y="5005499"/>
            <a:ext cx="4295705" cy="400110"/>
          </a:xfrm>
          <a:prstGeom prst="rect">
            <a:avLst/>
          </a:prstGeom>
        </p:spPr>
        <p:txBody>
          <a:bodyPr wrap="square">
            <a:spAutoFit/>
          </a:bodyPr>
          <a:lstStyle/>
          <a:p>
            <a:pPr algn="just"/>
            <a:r>
              <a:rPr lang="es-EC" sz="2000" b="1" i="1" dirty="0"/>
              <a:t>….mala época </a:t>
            </a:r>
            <a:r>
              <a:rPr lang="es-EC" sz="2000" b="1" i="1"/>
              <a:t>para accidentarse</a:t>
            </a:r>
            <a:r>
              <a:rPr lang="es-US" sz="2000" b="1" i="1"/>
              <a:t>.</a:t>
            </a:r>
            <a:endParaRPr lang="es-EC" sz="2000" b="1" i="1" dirty="0"/>
          </a:p>
        </p:txBody>
      </p:sp>
      <p:pic>
        <p:nvPicPr>
          <p:cNvPr id="16386" name="Picture 2" descr="Resultado de imagen para RIESgOS en el hogar">
            <a:extLst>
              <a:ext uri="{FF2B5EF4-FFF2-40B4-BE49-F238E27FC236}">
                <a16:creationId xmlns:a16="http://schemas.microsoft.com/office/drawing/2014/main" id="{41EFD499-0600-4E90-87B2-C7009B771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106" y="476250"/>
            <a:ext cx="27908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Riesgos en el Hogar</a:t>
            </a:r>
          </a:p>
        </p:txBody>
      </p:sp>
      <p:sp>
        <p:nvSpPr>
          <p:cNvPr id="2" name="Rectángulo 1">
            <a:extLst>
              <a:ext uri="{FF2B5EF4-FFF2-40B4-BE49-F238E27FC236}">
                <a16:creationId xmlns:a16="http://schemas.microsoft.com/office/drawing/2014/main" id="{CE0FA41C-754C-44CC-9D93-74C08D1F8731}"/>
              </a:ext>
            </a:extLst>
          </p:cNvPr>
          <p:cNvSpPr/>
          <p:nvPr/>
        </p:nvSpPr>
        <p:spPr>
          <a:xfrm>
            <a:off x="682693" y="1815935"/>
            <a:ext cx="7649304" cy="4493538"/>
          </a:xfrm>
          <a:prstGeom prst="rect">
            <a:avLst/>
          </a:prstGeom>
        </p:spPr>
        <p:txBody>
          <a:bodyPr wrap="square">
            <a:spAutoFit/>
          </a:bodyPr>
          <a:lstStyle/>
          <a:p>
            <a:pPr algn="just"/>
            <a:r>
              <a:rPr lang="es-EC" sz="2000" dirty="0"/>
              <a:t>Vamos a realizar un análisis de los algunos aspectos de seguridad de un hogar promedio, para esto utilizaremos los factores de riesgo tradicionales, que son:</a:t>
            </a:r>
          </a:p>
          <a:p>
            <a:pPr algn="just"/>
            <a:endParaRPr lang="es-EC" sz="2000" dirty="0"/>
          </a:p>
          <a:p>
            <a:pPr marL="714375" lvl="2" indent="-533400" algn="just">
              <a:buFont typeface="Arial" panose="020B0604020202020204" pitchFamily="34" charset="0"/>
              <a:buChar char="•"/>
            </a:pPr>
            <a:r>
              <a:rPr lang="es-EC" sz="2000" b="1" i="1" dirty="0"/>
              <a:t>Factor de Riesgo Psicosocial</a:t>
            </a:r>
          </a:p>
          <a:p>
            <a:pPr marL="714375" lvl="2" indent="-533400" algn="just">
              <a:buFont typeface="Arial" panose="020B0604020202020204" pitchFamily="34" charset="0"/>
              <a:buChar char="•"/>
            </a:pPr>
            <a:r>
              <a:rPr lang="es-EC" sz="2000" b="1" i="1" dirty="0"/>
              <a:t>Factor de Riesgo </a:t>
            </a:r>
            <a:r>
              <a:rPr lang="es-US" sz="2000" b="1" i="1" dirty="0"/>
              <a:t>Biológico</a:t>
            </a:r>
            <a:endParaRPr lang="es-EC" sz="2000" b="1" i="1" dirty="0"/>
          </a:p>
          <a:p>
            <a:pPr marL="714375" lvl="2" indent="-533400" algn="just">
              <a:buFont typeface="Arial" panose="020B0604020202020204" pitchFamily="34" charset="0"/>
              <a:buChar char="•"/>
            </a:pPr>
            <a:r>
              <a:rPr lang="es-EC" sz="2000" b="1" i="1" dirty="0"/>
              <a:t>Factor de Riesgo Químico</a:t>
            </a:r>
          </a:p>
          <a:p>
            <a:pPr marL="714375" lvl="2" indent="-533400" algn="just">
              <a:buFont typeface="Arial" panose="020B0604020202020204" pitchFamily="34" charset="0"/>
              <a:buChar char="•"/>
            </a:pPr>
            <a:r>
              <a:rPr lang="es-EC" sz="2000" b="1" i="1" dirty="0"/>
              <a:t>Factor de Riesgo Físico</a:t>
            </a:r>
          </a:p>
          <a:p>
            <a:pPr marL="714375" lvl="2" indent="-533400" algn="just">
              <a:buFont typeface="Arial" panose="020B0604020202020204" pitchFamily="34" charset="0"/>
              <a:buChar char="•"/>
            </a:pPr>
            <a:r>
              <a:rPr lang="es-EC" sz="2000" b="1" i="1" dirty="0"/>
              <a:t>Factor de Riesgo Mecánico</a:t>
            </a:r>
          </a:p>
          <a:p>
            <a:pPr marL="714375" lvl="2" indent="-533400" algn="just">
              <a:buFont typeface="Arial" panose="020B0604020202020204" pitchFamily="34" charset="0"/>
              <a:buChar char="•"/>
            </a:pPr>
            <a:r>
              <a:rPr lang="es-EC" sz="2000" b="1" i="1" dirty="0"/>
              <a:t>Factor de Riesgo Ergonómico</a:t>
            </a:r>
          </a:p>
          <a:p>
            <a:pPr marL="714375" lvl="2" indent="-533400" algn="just">
              <a:buFont typeface="Arial" panose="020B0604020202020204" pitchFamily="34" charset="0"/>
              <a:buChar char="•"/>
            </a:pPr>
            <a:endParaRPr lang="es-EC" sz="600" b="1" i="1" dirty="0"/>
          </a:p>
          <a:p>
            <a:pPr marL="714375" lvl="2" indent="-533400" algn="just">
              <a:buFont typeface="Arial" panose="020B0604020202020204" pitchFamily="34" charset="0"/>
              <a:buChar char="•"/>
            </a:pPr>
            <a:r>
              <a:rPr lang="es-EC" dirty="0"/>
              <a:t>Riesgo de Incendios</a:t>
            </a:r>
          </a:p>
          <a:p>
            <a:pPr marL="714375" lvl="2" indent="-533400" algn="just">
              <a:buFont typeface="Arial" panose="020B0604020202020204" pitchFamily="34" charset="0"/>
              <a:buChar char="•"/>
            </a:pPr>
            <a:r>
              <a:rPr lang="es-EC" dirty="0"/>
              <a:t>Niños y Adultos Mayores</a:t>
            </a:r>
          </a:p>
          <a:p>
            <a:pPr lvl="2" algn="just"/>
            <a:endParaRPr lang="es-EC" sz="2000" i="1" dirty="0"/>
          </a:p>
          <a:p>
            <a:pPr algn="just"/>
            <a:endParaRPr lang="es-EC" sz="2000" dirty="0"/>
          </a:p>
        </p:txBody>
      </p:sp>
      <p:pic>
        <p:nvPicPr>
          <p:cNvPr id="14342" name="Picture 6" descr="Resultado de imagen para riesgo hogar">
            <a:extLst>
              <a:ext uri="{FF2B5EF4-FFF2-40B4-BE49-F238E27FC236}">
                <a16:creationId xmlns:a16="http://schemas.microsoft.com/office/drawing/2014/main" id="{3A9673BD-4E16-46C8-85B4-4917F8B3D0C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8" b="93649" l="9924" r="91167">
                        <a14:foregroundMark x1="38059" y1="8661" x2="37623" y2="16282"/>
                        <a14:foregroundMark x1="37623" y1="16282" x2="45147" y2="19284"/>
                        <a14:foregroundMark x1="45147" y1="19284" x2="46674" y2="12356"/>
                        <a14:foregroundMark x1="46674" y1="12356" x2="41330" y2="7621"/>
                        <a14:foregroundMark x1="41330" y1="7621" x2="37405" y2="8776"/>
                        <a14:foregroundMark x1="14722" y1="39030" x2="10251" y2="44457"/>
                        <a14:foregroundMark x1="10251" y1="44457" x2="13195" y2="50924"/>
                        <a14:foregroundMark x1="13195" y1="50924" x2="19629" y2="49538"/>
                        <a14:foregroundMark x1="19629" y1="49538" x2="20174" y2="42379"/>
                        <a14:foregroundMark x1="20174" y1="42379" x2="14940" y2="39030"/>
                        <a14:foregroundMark x1="73064" y1="22864" x2="74373" y2="30139"/>
                        <a14:foregroundMark x1="74373" y1="30139" x2="81679" y2="30716"/>
                        <a14:foregroundMark x1="81679" y1="30716" x2="83315" y2="23672"/>
                        <a14:foregroundMark x1="83315" y1="23672" x2="77426" y2="18476"/>
                        <a14:foregroundMark x1="77426" y1="18476" x2="71865" y2="22517"/>
                        <a14:foregroundMark x1="71865" y1="22517" x2="72846" y2="23326"/>
                        <a14:foregroundMark x1="43621" y1="83834" x2="36968" y2="82448"/>
                        <a14:foregroundMark x1="36968" y1="82448" x2="32061" y2="87182"/>
                        <a14:foregroundMark x1="32061" y1="87182" x2="38713" y2="89607"/>
                        <a14:foregroundMark x1="38713" y1="89607" x2="42530" y2="84411"/>
                        <a14:foregroundMark x1="36750" y1="93764" x2="42639" y2="89145"/>
                        <a14:foregroundMark x1="44493" y1="87644" x2="45365" y2="89261"/>
                        <a14:foregroundMark x1="23337" y1="49885" x2="24209" y2="42725"/>
                        <a14:foregroundMark x1="24209" y1="42725" x2="23010" y2="39145"/>
                        <a14:foregroundMark x1="40785" y1="3695" x2="41439" y2="3580"/>
                        <a14:foregroundMark x1="41439" y1="3580" x2="34024" y2="8314"/>
                        <a14:foregroundMark x1="40785" y1="3233" x2="35333" y2="6928"/>
                        <a14:foregroundMark x1="35224" y1="6236" x2="35224" y2="6236"/>
                        <a14:foregroundMark x1="35224" y1="6236" x2="33043" y2="8199"/>
                        <a14:foregroundMark x1="87568" y1="60970" x2="81243" y2="63626"/>
                        <a14:foregroundMark x1="81243" y1="63626" x2="78190" y2="69746"/>
                        <a14:foregroundMark x1="78190" y1="69746" x2="83097" y2="75058"/>
                        <a14:foregroundMark x1="83097" y1="75058" x2="90513" y2="74249"/>
                        <a14:foregroundMark x1="90513" y1="74249" x2="91167" y2="67090"/>
                        <a14:foregroundMark x1="91167" y1="67090" x2="87132" y2="61547"/>
                        <a14:foregroundMark x1="87132" y1="61547" x2="87132" y2="61547"/>
                      </a14:backgroundRemoval>
                    </a14:imgEffect>
                  </a14:imgLayer>
                </a14:imgProps>
              </a:ext>
              <a:ext uri="{28A0092B-C50C-407E-A947-70E740481C1C}">
                <a14:useLocalDpi xmlns:a14="http://schemas.microsoft.com/office/drawing/2010/main" val="0"/>
              </a:ext>
            </a:extLst>
          </a:blip>
          <a:srcRect/>
          <a:stretch>
            <a:fillRect/>
          </a:stretch>
        </p:blipFill>
        <p:spPr bwMode="auto">
          <a:xfrm>
            <a:off x="5210459" y="2891129"/>
            <a:ext cx="3473986" cy="328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5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Factores de Riesgo Psicosocial</a:t>
            </a:r>
          </a:p>
        </p:txBody>
      </p:sp>
      <p:sp>
        <p:nvSpPr>
          <p:cNvPr id="2" name="Rectángulo 1">
            <a:extLst>
              <a:ext uri="{FF2B5EF4-FFF2-40B4-BE49-F238E27FC236}">
                <a16:creationId xmlns:a16="http://schemas.microsoft.com/office/drawing/2014/main" id="{CE0FA41C-754C-44CC-9D93-74C08D1F8731}"/>
              </a:ext>
            </a:extLst>
          </p:cNvPr>
          <p:cNvSpPr/>
          <p:nvPr/>
        </p:nvSpPr>
        <p:spPr>
          <a:xfrm>
            <a:off x="481010" y="2966677"/>
            <a:ext cx="7380653" cy="1938992"/>
          </a:xfrm>
          <a:prstGeom prst="rect">
            <a:avLst/>
          </a:prstGeom>
        </p:spPr>
        <p:txBody>
          <a:bodyPr wrap="square">
            <a:spAutoFit/>
          </a:bodyPr>
          <a:lstStyle/>
          <a:p>
            <a:pPr marL="342900" indent="-342900" algn="just">
              <a:buFont typeface="Arial" panose="020B0604020202020204" pitchFamily="34" charset="0"/>
              <a:buChar char="•"/>
            </a:pPr>
            <a:r>
              <a:rPr lang="es-EC" sz="2400" b="1" dirty="0"/>
              <a:t>Información basura </a:t>
            </a:r>
            <a:r>
              <a:rPr lang="es-EC" sz="2000" dirty="0"/>
              <a:t>(redes sociales)</a:t>
            </a:r>
          </a:p>
          <a:p>
            <a:pPr marL="342900" indent="-342900" algn="just">
              <a:buFont typeface="Arial" panose="020B0604020202020204" pitchFamily="34" charset="0"/>
              <a:buChar char="•"/>
            </a:pPr>
            <a:r>
              <a:rPr lang="es-EC" sz="2400" b="1" dirty="0"/>
              <a:t>Miedo</a:t>
            </a:r>
          </a:p>
          <a:p>
            <a:pPr marL="342900" indent="-342900" algn="just">
              <a:buFont typeface="Arial" panose="020B0604020202020204" pitchFamily="34" charset="0"/>
              <a:buChar char="•"/>
            </a:pPr>
            <a:r>
              <a:rPr lang="es-EC" sz="2400" b="1" dirty="0"/>
              <a:t>Limitación de la Libertad</a:t>
            </a:r>
          </a:p>
          <a:p>
            <a:pPr marL="342900" indent="-342900" algn="just">
              <a:buFont typeface="Arial" panose="020B0604020202020204" pitchFamily="34" charset="0"/>
              <a:buChar char="•"/>
            </a:pPr>
            <a:r>
              <a:rPr lang="es-EC" sz="2400" b="1" dirty="0"/>
              <a:t>Incertidumbre</a:t>
            </a:r>
          </a:p>
          <a:p>
            <a:pPr marL="342900" indent="-342900" algn="just">
              <a:buFont typeface="Arial" panose="020B0604020202020204" pitchFamily="34" charset="0"/>
              <a:buChar char="•"/>
            </a:pPr>
            <a:r>
              <a:rPr lang="es-EC" sz="2400" b="1" dirty="0"/>
              <a:t>Trato de la información con menores</a:t>
            </a:r>
          </a:p>
        </p:txBody>
      </p:sp>
      <p:sp>
        <p:nvSpPr>
          <p:cNvPr id="4" name="Rectángulo 3">
            <a:extLst>
              <a:ext uri="{FF2B5EF4-FFF2-40B4-BE49-F238E27FC236}">
                <a16:creationId xmlns:a16="http://schemas.microsoft.com/office/drawing/2014/main" id="{34E8C7AA-F0ED-4680-8956-F8794E74EBF7}"/>
              </a:ext>
            </a:extLst>
          </p:cNvPr>
          <p:cNvSpPr/>
          <p:nvPr/>
        </p:nvSpPr>
        <p:spPr>
          <a:xfrm>
            <a:off x="655181" y="5146275"/>
            <a:ext cx="8198533" cy="830997"/>
          </a:xfrm>
          <a:prstGeom prst="rect">
            <a:avLst/>
          </a:prstGeom>
        </p:spPr>
        <p:txBody>
          <a:bodyPr wrap="square">
            <a:spAutoFit/>
          </a:bodyPr>
          <a:lstStyle/>
          <a:p>
            <a:pPr algn="just"/>
            <a:r>
              <a:rPr lang="es-EC" sz="1600" i="1" dirty="0">
                <a:solidFill>
                  <a:schemeClr val="tx2"/>
                </a:solidFill>
              </a:rPr>
              <a:t>…Un excelente consejo es que puedes utilizar este tiempo para cultivar/ejercitar tu mente, ya sea con conocimientos, meditación, se aconseja que seas el moderador de la información de tu familia o por sobre todo “</a:t>
            </a:r>
            <a:r>
              <a:rPr lang="es-EC" sz="1600" i="1" dirty="0">
                <a:solidFill>
                  <a:schemeClr val="tx2"/>
                </a:solidFill>
                <a:effectLst>
                  <a:outerShdw blurRad="38100" dist="38100" dir="2700000" algn="tl">
                    <a:srgbClr val="000000">
                      <a:alpha val="43137"/>
                    </a:srgbClr>
                  </a:outerShdw>
                </a:effectLst>
              </a:rPr>
              <a:t>el pacifista</a:t>
            </a:r>
            <a:r>
              <a:rPr lang="es-EC" sz="1600" i="1" dirty="0">
                <a:solidFill>
                  <a:schemeClr val="tx2"/>
                </a:solidFill>
              </a:rPr>
              <a:t>”. </a:t>
            </a:r>
          </a:p>
        </p:txBody>
      </p:sp>
      <p:pic>
        <p:nvPicPr>
          <p:cNvPr id="13316" name="Picture 4" descr="Resultado de imagen para panico coronavirus">
            <a:extLst>
              <a:ext uri="{FF2B5EF4-FFF2-40B4-BE49-F238E27FC236}">
                <a16:creationId xmlns:a16="http://schemas.microsoft.com/office/drawing/2014/main" id="{739331D1-00A6-424D-9926-6531632AA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31" b="14128"/>
          <a:stretch/>
        </p:blipFill>
        <p:spPr bwMode="auto">
          <a:xfrm>
            <a:off x="5526642" y="1296226"/>
            <a:ext cx="3435929" cy="179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90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Factores de Riesgo Biológico</a:t>
            </a:r>
          </a:p>
        </p:txBody>
      </p:sp>
      <p:sp>
        <p:nvSpPr>
          <p:cNvPr id="4" name="Rectángulo 3">
            <a:extLst>
              <a:ext uri="{FF2B5EF4-FFF2-40B4-BE49-F238E27FC236}">
                <a16:creationId xmlns:a16="http://schemas.microsoft.com/office/drawing/2014/main" id="{4E3F9FEE-8558-4788-8485-B092C1A1751D}"/>
              </a:ext>
            </a:extLst>
          </p:cNvPr>
          <p:cNvSpPr/>
          <p:nvPr/>
        </p:nvSpPr>
        <p:spPr>
          <a:xfrm>
            <a:off x="515973" y="2679489"/>
            <a:ext cx="6955780" cy="1938992"/>
          </a:xfrm>
          <a:prstGeom prst="rect">
            <a:avLst/>
          </a:prstGeom>
        </p:spPr>
        <p:txBody>
          <a:bodyPr wrap="square">
            <a:spAutoFit/>
          </a:bodyPr>
          <a:lstStyle/>
          <a:p>
            <a:pPr marL="342900" lvl="2" indent="-342900" algn="just">
              <a:buFont typeface="Arial" panose="020B0604020202020204" pitchFamily="34" charset="0"/>
              <a:buChar char="•"/>
            </a:pPr>
            <a:r>
              <a:rPr lang="es-EC" sz="2400" b="1" dirty="0"/>
              <a:t>Basura</a:t>
            </a:r>
          </a:p>
          <a:p>
            <a:pPr marL="342900" lvl="2" indent="-342900" algn="just">
              <a:buFont typeface="Arial" panose="020B0604020202020204" pitchFamily="34" charset="0"/>
              <a:buChar char="•"/>
            </a:pPr>
            <a:r>
              <a:rPr lang="es-EC" sz="2400" b="1" dirty="0"/>
              <a:t>Inocuidad Alimentaria</a:t>
            </a:r>
          </a:p>
          <a:p>
            <a:pPr marL="342900" lvl="2" indent="-342900" algn="just">
              <a:buFont typeface="Arial" panose="020B0604020202020204" pitchFamily="34" charset="0"/>
              <a:buChar char="•"/>
            </a:pPr>
            <a:r>
              <a:rPr lang="es-EC" sz="2400" b="1" dirty="0"/>
              <a:t>Fluidos Corporales </a:t>
            </a:r>
          </a:p>
          <a:p>
            <a:pPr marL="342900" lvl="2" indent="-342900" algn="just">
              <a:buFont typeface="Arial" panose="020B0604020202020204" pitchFamily="34" charset="0"/>
              <a:buChar char="•"/>
            </a:pPr>
            <a:r>
              <a:rPr lang="es-EC" sz="2400" b="1" dirty="0"/>
              <a:t>Cuidado de Personas en Aislamiento</a:t>
            </a:r>
          </a:p>
          <a:p>
            <a:pPr marL="342900" lvl="2" indent="-342900" algn="just">
              <a:buFont typeface="Arial" panose="020B0604020202020204" pitchFamily="34" charset="0"/>
              <a:buChar char="•"/>
            </a:pPr>
            <a:r>
              <a:rPr lang="es-EC" sz="2400" b="1" dirty="0"/>
              <a:t>Manejo de Fallecidos</a:t>
            </a:r>
          </a:p>
        </p:txBody>
      </p:sp>
      <p:sp>
        <p:nvSpPr>
          <p:cNvPr id="6" name="Rectángulo 5">
            <a:extLst>
              <a:ext uri="{FF2B5EF4-FFF2-40B4-BE49-F238E27FC236}">
                <a16:creationId xmlns:a16="http://schemas.microsoft.com/office/drawing/2014/main" id="{E394BFF2-AD9F-4A5A-8E7B-3784CB810DFF}"/>
              </a:ext>
            </a:extLst>
          </p:cNvPr>
          <p:cNvSpPr/>
          <p:nvPr/>
        </p:nvSpPr>
        <p:spPr>
          <a:xfrm>
            <a:off x="1008227" y="5226636"/>
            <a:ext cx="7440447" cy="338554"/>
          </a:xfrm>
          <a:prstGeom prst="rect">
            <a:avLst/>
          </a:prstGeom>
        </p:spPr>
        <p:txBody>
          <a:bodyPr wrap="square">
            <a:spAutoFit/>
          </a:bodyPr>
          <a:lstStyle/>
          <a:p>
            <a:pPr algn="just"/>
            <a:r>
              <a:rPr lang="es-EC" sz="1600" i="1" dirty="0">
                <a:solidFill>
                  <a:schemeClr val="tx2"/>
                </a:solidFill>
              </a:rPr>
              <a:t>Ahora veremos una serie de interacciones químicas que debemos evitar a </a:t>
            </a:r>
            <a:r>
              <a:rPr lang="es-EC" sz="1600" i="1">
                <a:solidFill>
                  <a:schemeClr val="tx2"/>
                </a:solidFill>
              </a:rPr>
              <a:t>toda costa</a:t>
            </a:r>
            <a:r>
              <a:rPr lang="es-US" sz="1600" i="1">
                <a:solidFill>
                  <a:schemeClr val="tx2"/>
                </a:solidFill>
              </a:rPr>
              <a:t>.</a:t>
            </a:r>
            <a:endParaRPr lang="es-EC" sz="1600" i="1" dirty="0">
              <a:solidFill>
                <a:schemeClr val="tx2"/>
              </a:solidFill>
            </a:endParaRPr>
          </a:p>
        </p:txBody>
      </p:sp>
      <p:pic>
        <p:nvPicPr>
          <p:cNvPr id="9218" name="Picture 2" descr="Resultado de imagen para cuidar enfermo coronavirus">
            <a:extLst>
              <a:ext uri="{FF2B5EF4-FFF2-40B4-BE49-F238E27FC236}">
                <a16:creationId xmlns:a16="http://schemas.microsoft.com/office/drawing/2014/main" id="{B27819E4-C270-479C-B039-6FDE2EAE37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25" t="13466" r="16522" b="8001"/>
          <a:stretch/>
        </p:blipFill>
        <p:spPr bwMode="auto">
          <a:xfrm>
            <a:off x="5954215" y="1303595"/>
            <a:ext cx="2494459" cy="215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87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Factores de Riesgo Químico</a:t>
            </a:r>
          </a:p>
        </p:txBody>
      </p:sp>
      <p:sp>
        <p:nvSpPr>
          <p:cNvPr id="4" name="Rectángulo 3">
            <a:extLst>
              <a:ext uri="{FF2B5EF4-FFF2-40B4-BE49-F238E27FC236}">
                <a16:creationId xmlns:a16="http://schemas.microsoft.com/office/drawing/2014/main" id="{4E3F9FEE-8558-4788-8485-B092C1A1751D}"/>
              </a:ext>
            </a:extLst>
          </p:cNvPr>
          <p:cNvSpPr/>
          <p:nvPr/>
        </p:nvSpPr>
        <p:spPr>
          <a:xfrm>
            <a:off x="572712" y="3458444"/>
            <a:ext cx="6955780" cy="1569660"/>
          </a:xfrm>
          <a:prstGeom prst="rect">
            <a:avLst/>
          </a:prstGeom>
        </p:spPr>
        <p:txBody>
          <a:bodyPr wrap="square">
            <a:spAutoFit/>
          </a:bodyPr>
          <a:lstStyle/>
          <a:p>
            <a:pPr marL="342900" lvl="2" indent="-342900" algn="just">
              <a:buFont typeface="Arial" panose="020B0604020202020204" pitchFamily="34" charset="0"/>
              <a:buChar char="•"/>
            </a:pPr>
            <a:r>
              <a:rPr lang="es-EC" sz="2400" b="1" dirty="0"/>
              <a:t>Contingencia Pandémica y los Químicos</a:t>
            </a:r>
          </a:p>
          <a:p>
            <a:pPr marL="342900" lvl="2" indent="-342900" algn="just">
              <a:buFont typeface="Arial" panose="020B0604020202020204" pitchFamily="34" charset="0"/>
              <a:buChar char="•"/>
            </a:pPr>
            <a:r>
              <a:rPr lang="es-EC" sz="2400" b="1" dirty="0"/>
              <a:t>Químicos habituales en el hogar</a:t>
            </a:r>
          </a:p>
          <a:p>
            <a:pPr marL="342900" lvl="2" indent="-342900" algn="just">
              <a:buFont typeface="Arial" panose="020B0604020202020204" pitchFamily="34" charset="0"/>
              <a:buChar char="•"/>
            </a:pPr>
            <a:r>
              <a:rPr lang="es-EC" sz="2400" b="1" dirty="0"/>
              <a:t>Químicos como “Limpieza y Desinfección”</a:t>
            </a:r>
          </a:p>
          <a:p>
            <a:pPr marL="342900" lvl="2" indent="-342900" algn="just">
              <a:buFont typeface="Arial" panose="020B0604020202020204" pitchFamily="34" charset="0"/>
              <a:buChar char="•"/>
            </a:pPr>
            <a:r>
              <a:rPr lang="es-EC" sz="2400" b="1" dirty="0"/>
              <a:t>Interacciones Químicas </a:t>
            </a:r>
            <a:r>
              <a:rPr lang="es-EC" sz="2000" dirty="0"/>
              <a:t>(consejos)</a:t>
            </a:r>
            <a:endParaRPr lang="es-EC" sz="2400" dirty="0"/>
          </a:p>
        </p:txBody>
      </p:sp>
      <p:sp>
        <p:nvSpPr>
          <p:cNvPr id="6" name="Rectángulo 5">
            <a:extLst>
              <a:ext uri="{FF2B5EF4-FFF2-40B4-BE49-F238E27FC236}">
                <a16:creationId xmlns:a16="http://schemas.microsoft.com/office/drawing/2014/main" id="{E394BFF2-AD9F-4A5A-8E7B-3784CB810DFF}"/>
              </a:ext>
            </a:extLst>
          </p:cNvPr>
          <p:cNvSpPr/>
          <p:nvPr/>
        </p:nvSpPr>
        <p:spPr>
          <a:xfrm>
            <a:off x="1028812" y="5404051"/>
            <a:ext cx="7459407" cy="338554"/>
          </a:xfrm>
          <a:prstGeom prst="rect">
            <a:avLst/>
          </a:prstGeom>
        </p:spPr>
        <p:txBody>
          <a:bodyPr wrap="square">
            <a:spAutoFit/>
          </a:bodyPr>
          <a:lstStyle/>
          <a:p>
            <a:pPr algn="just"/>
            <a:r>
              <a:rPr lang="es-EC" sz="1600" i="1" dirty="0">
                <a:solidFill>
                  <a:schemeClr val="tx2"/>
                </a:solidFill>
              </a:rPr>
              <a:t>Ahora veremos una serie de interacciones químicas que debemos evitar a </a:t>
            </a:r>
            <a:r>
              <a:rPr lang="es-EC" sz="1600" i="1">
                <a:solidFill>
                  <a:schemeClr val="tx2"/>
                </a:solidFill>
              </a:rPr>
              <a:t>toda costa</a:t>
            </a:r>
            <a:r>
              <a:rPr lang="es-US" sz="1600" i="1">
                <a:solidFill>
                  <a:schemeClr val="tx2"/>
                </a:solidFill>
              </a:rPr>
              <a:t>.</a:t>
            </a:r>
            <a:endParaRPr lang="es-EC" sz="1600" i="1" dirty="0">
              <a:solidFill>
                <a:schemeClr val="tx2"/>
              </a:solidFill>
            </a:endParaRPr>
          </a:p>
        </p:txBody>
      </p:sp>
      <p:pic>
        <p:nvPicPr>
          <p:cNvPr id="4098" name="Picture 2">
            <a:extLst>
              <a:ext uri="{FF2B5EF4-FFF2-40B4-BE49-F238E27FC236}">
                <a16:creationId xmlns:a16="http://schemas.microsoft.com/office/drawing/2014/main" id="{41B726C2-84CE-423D-B32B-859960EAA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974" y="1428227"/>
            <a:ext cx="2983201" cy="18323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RIESgOS en el hogar">
            <a:extLst>
              <a:ext uri="{FF2B5EF4-FFF2-40B4-BE49-F238E27FC236}">
                <a16:creationId xmlns:a16="http://schemas.microsoft.com/office/drawing/2014/main" id="{62099AB9-DEA6-4688-B810-FC9890903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425" y="1428227"/>
            <a:ext cx="2282165" cy="170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08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Riesgo Químico</a:t>
            </a:r>
          </a:p>
        </p:txBody>
      </p:sp>
      <p:sp>
        <p:nvSpPr>
          <p:cNvPr id="4" name="Rectangle 2">
            <a:extLst>
              <a:ext uri="{FF2B5EF4-FFF2-40B4-BE49-F238E27FC236}">
                <a16:creationId xmlns:a16="http://schemas.microsoft.com/office/drawing/2014/main" id="{C2848080-5D9C-4849-90C1-22204DD21559}"/>
              </a:ext>
            </a:extLst>
          </p:cNvPr>
          <p:cNvSpPr txBox="1">
            <a:spLocks/>
          </p:cNvSpPr>
          <p:nvPr/>
        </p:nvSpPr>
        <p:spPr>
          <a:xfrm>
            <a:off x="638161" y="2149076"/>
            <a:ext cx="3810000" cy="719770"/>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C" altLang="es-EC" sz="3600" b="1" dirty="0">
                <a:solidFill>
                  <a:srgbClr val="C00000"/>
                </a:solidFill>
                <a:effectLst>
                  <a:outerShdw blurRad="38100" dist="38100" dir="2700000" algn="tl">
                    <a:srgbClr val="000000">
                      <a:alpha val="43137"/>
                    </a:srgbClr>
                  </a:outerShdw>
                </a:effectLst>
              </a:rPr>
              <a:t>EL CLORO </a:t>
            </a:r>
          </a:p>
        </p:txBody>
      </p:sp>
      <p:pic>
        <p:nvPicPr>
          <p:cNvPr id="12290" name="Picture 2" descr="Resultado de imagen para cloro">
            <a:extLst>
              <a:ext uri="{FF2B5EF4-FFF2-40B4-BE49-F238E27FC236}">
                <a16:creationId xmlns:a16="http://schemas.microsoft.com/office/drawing/2014/main" id="{C490B362-97E5-4EB7-BA5F-950AE92E747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98" b="95222" l="10000" r="90000">
                        <a14:foregroundMark x1="47500" y1="10239" x2="52750" y2="10239"/>
                        <a14:foregroundMark x1="59750" y1="89078" x2="47500" y2="95222"/>
                        <a14:foregroundMark x1="47500" y1="95222" x2="40250" y2="88737"/>
                      </a14:backgroundRemoval>
                    </a14:imgEffect>
                  </a14:imgLayer>
                </a14:imgProps>
              </a:ext>
              <a:ext uri="{28A0092B-C50C-407E-A947-70E740481C1C}">
                <a14:useLocalDpi xmlns:a14="http://schemas.microsoft.com/office/drawing/2010/main" val="0"/>
              </a:ext>
            </a:extLst>
          </a:blip>
          <a:srcRect l="35749" r="36251"/>
          <a:stretch/>
        </p:blipFill>
        <p:spPr bwMode="auto">
          <a:xfrm rot="579160">
            <a:off x="5298075" y="1113547"/>
            <a:ext cx="1066800" cy="2790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38A81E46-13F7-4F92-B3DA-C89F1E25B2F8}"/>
              </a:ext>
            </a:extLst>
          </p:cNvPr>
          <p:cNvSpPr/>
          <p:nvPr/>
        </p:nvSpPr>
        <p:spPr>
          <a:xfrm>
            <a:off x="1130480" y="3993633"/>
            <a:ext cx="7499169" cy="1077218"/>
          </a:xfrm>
          <a:prstGeom prst="rect">
            <a:avLst/>
          </a:prstGeom>
        </p:spPr>
        <p:txBody>
          <a:bodyPr wrap="square">
            <a:spAutoFit/>
          </a:bodyPr>
          <a:lstStyle/>
          <a:p>
            <a:pPr>
              <a:spcAft>
                <a:spcPts val="0"/>
              </a:spcAft>
            </a:pPr>
            <a:r>
              <a:rPr lang="es-CL" sz="2800" b="1" dirty="0">
                <a:solidFill>
                  <a:srgbClr val="222222"/>
                </a:solidFill>
                <a:latin typeface="Arial" panose="020B0604020202020204" pitchFamily="34" charset="0"/>
                <a:ea typeface="Calibri" panose="020F0502020204030204" pitchFamily="34" charset="0"/>
              </a:rPr>
              <a:t>RECUERDE</a:t>
            </a:r>
            <a:endParaRPr lang="es-EC" sz="1600" dirty="0">
              <a:latin typeface="Times New Roman" panose="02020603050405020304" pitchFamily="18" charset="0"/>
              <a:ea typeface="Times New Roman" panose="02020603050405020304" pitchFamily="18" charset="0"/>
            </a:endParaRPr>
          </a:p>
          <a:p>
            <a:pPr>
              <a:spcAft>
                <a:spcPts val="0"/>
              </a:spcAft>
            </a:pPr>
            <a:r>
              <a:rPr lang="es-CL" b="1" dirty="0">
                <a:solidFill>
                  <a:srgbClr val="222222"/>
                </a:solidFill>
                <a:latin typeface="Arial" panose="020B0604020202020204" pitchFamily="34" charset="0"/>
                <a:ea typeface="Calibri" panose="020F0502020204030204" pitchFamily="34" charset="0"/>
              </a:rPr>
              <a:t>Lejía, ácido clorhídrico, acido muriático, dióxido de cloro son productos derivados del cloro, y todos son diferentes entre sí.</a:t>
            </a:r>
            <a:endParaRPr lang="es-EC"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4367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Riesgo Químico</a:t>
            </a:r>
          </a:p>
        </p:txBody>
      </p:sp>
      <p:sp>
        <p:nvSpPr>
          <p:cNvPr id="2" name="Rectángulo 1">
            <a:extLst>
              <a:ext uri="{FF2B5EF4-FFF2-40B4-BE49-F238E27FC236}">
                <a16:creationId xmlns:a16="http://schemas.microsoft.com/office/drawing/2014/main" id="{CE0FA41C-754C-44CC-9D93-74C08D1F8731}"/>
              </a:ext>
            </a:extLst>
          </p:cNvPr>
          <p:cNvSpPr/>
          <p:nvPr/>
        </p:nvSpPr>
        <p:spPr>
          <a:xfrm>
            <a:off x="739287" y="2190090"/>
            <a:ext cx="7665426" cy="3539430"/>
          </a:xfrm>
          <a:prstGeom prst="rect">
            <a:avLst/>
          </a:prstGeom>
        </p:spPr>
        <p:txBody>
          <a:bodyPr wrap="square">
            <a:spAutoFit/>
          </a:bodyPr>
          <a:lstStyle/>
          <a:p>
            <a:pPr algn="ctr"/>
            <a:r>
              <a:rPr lang="es-CL" sz="2800" b="1" dirty="0"/>
              <a:t>Cloro + Alcohol Gel </a:t>
            </a:r>
            <a:r>
              <a:rPr lang="es-CL" sz="2000" dirty="0"/>
              <a:t>(o Alcohol)</a:t>
            </a:r>
            <a:endParaRPr lang="es-EC" sz="2000" dirty="0"/>
          </a:p>
          <a:p>
            <a:pPr algn="ctr"/>
            <a:r>
              <a:rPr lang="es-CL" sz="2800" b="1" dirty="0"/>
              <a:t>Cloro + Vinagre</a:t>
            </a:r>
            <a:endParaRPr lang="es-EC" sz="2800" dirty="0"/>
          </a:p>
          <a:p>
            <a:pPr algn="ctr"/>
            <a:r>
              <a:rPr lang="es-CL" sz="2800" b="1" dirty="0"/>
              <a:t>Cloro + Amoniaco</a:t>
            </a:r>
            <a:endParaRPr lang="es-EC" sz="2800" dirty="0"/>
          </a:p>
          <a:p>
            <a:pPr algn="ctr"/>
            <a:r>
              <a:rPr lang="es-CL" sz="2800" b="1" dirty="0"/>
              <a:t>Cloro + Creolina </a:t>
            </a:r>
            <a:r>
              <a:rPr lang="es-CL" sz="2000" dirty="0"/>
              <a:t>(o Creso)</a:t>
            </a:r>
            <a:endParaRPr lang="es-EC" sz="2000" dirty="0"/>
          </a:p>
          <a:p>
            <a:pPr algn="ctr"/>
            <a:r>
              <a:rPr lang="es-CL" sz="2800" b="1" dirty="0"/>
              <a:t>Cloro + Otros Productos de Limpieza</a:t>
            </a:r>
            <a:endParaRPr lang="es-EC" sz="2800" dirty="0"/>
          </a:p>
          <a:p>
            <a:pPr algn="ctr"/>
            <a:r>
              <a:rPr lang="es-CL" sz="2800" b="1" dirty="0"/>
              <a:t>Productos de Limpieza distintos</a:t>
            </a:r>
            <a:endParaRPr lang="es-EC" sz="2800" dirty="0"/>
          </a:p>
          <a:p>
            <a:pPr algn="ctr"/>
            <a:r>
              <a:rPr lang="es-CL" sz="2800" b="1" dirty="0">
                <a:solidFill>
                  <a:schemeClr val="accent3">
                    <a:lumMod val="75000"/>
                  </a:schemeClr>
                </a:solidFill>
              </a:rPr>
              <a:t>Bicarbonato + Vinagre</a:t>
            </a:r>
            <a:endParaRPr lang="es-EC" sz="2800" dirty="0">
              <a:solidFill>
                <a:schemeClr val="accent3">
                  <a:lumMod val="75000"/>
                </a:schemeClr>
              </a:solidFill>
            </a:endParaRPr>
          </a:p>
          <a:p>
            <a:pPr algn="ctr"/>
            <a:r>
              <a:rPr lang="es-CL" sz="2800" b="1" dirty="0"/>
              <a:t>Vinagre + Peróxido de Hidrogeno </a:t>
            </a:r>
            <a:r>
              <a:rPr lang="es-CL" sz="2000" dirty="0"/>
              <a:t>(o agua oxigenada)</a:t>
            </a:r>
            <a:endParaRPr lang="es-EC" sz="2800" dirty="0"/>
          </a:p>
        </p:txBody>
      </p:sp>
      <p:sp>
        <p:nvSpPr>
          <p:cNvPr id="4" name="Rectangle 2">
            <a:extLst>
              <a:ext uri="{FF2B5EF4-FFF2-40B4-BE49-F238E27FC236}">
                <a16:creationId xmlns:a16="http://schemas.microsoft.com/office/drawing/2014/main" id="{C2848080-5D9C-4849-90C1-22204DD21559}"/>
              </a:ext>
            </a:extLst>
          </p:cNvPr>
          <p:cNvSpPr txBox="1">
            <a:spLocks/>
          </p:cNvSpPr>
          <p:nvPr/>
        </p:nvSpPr>
        <p:spPr>
          <a:xfrm>
            <a:off x="638161" y="1261300"/>
            <a:ext cx="7867678" cy="719770"/>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C" altLang="es-EC" sz="2800" b="1" dirty="0">
                <a:solidFill>
                  <a:srgbClr val="FD792F"/>
                </a:solidFill>
                <a:effectLst>
                  <a:outerShdw blurRad="38100" dist="38100" dir="2700000" algn="tl">
                    <a:srgbClr val="000000">
                      <a:alpha val="43137"/>
                    </a:srgbClr>
                  </a:outerShdw>
                </a:effectLst>
              </a:rPr>
              <a:t>NO MEZCLAR ESTOS PRODUCTOS QUÍMICOS…!!!</a:t>
            </a:r>
          </a:p>
        </p:txBody>
      </p:sp>
    </p:spTree>
    <p:extLst>
      <p:ext uri="{BB962C8B-B14F-4D97-AF65-F5344CB8AC3E}">
        <p14:creationId xmlns:p14="http://schemas.microsoft.com/office/powerpoint/2010/main" val="204649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Factores de Riesgo Mecánico</a:t>
            </a:r>
          </a:p>
        </p:txBody>
      </p:sp>
      <p:sp>
        <p:nvSpPr>
          <p:cNvPr id="4" name="Rectángulo 3">
            <a:extLst>
              <a:ext uri="{FF2B5EF4-FFF2-40B4-BE49-F238E27FC236}">
                <a16:creationId xmlns:a16="http://schemas.microsoft.com/office/drawing/2014/main" id="{C5281706-1D0E-44CC-AEDE-FDDD8327B588}"/>
              </a:ext>
            </a:extLst>
          </p:cNvPr>
          <p:cNvSpPr/>
          <p:nvPr/>
        </p:nvSpPr>
        <p:spPr>
          <a:xfrm>
            <a:off x="868219" y="2337660"/>
            <a:ext cx="2900217" cy="1938992"/>
          </a:xfrm>
          <a:prstGeom prst="rect">
            <a:avLst/>
          </a:prstGeom>
        </p:spPr>
        <p:txBody>
          <a:bodyPr wrap="square">
            <a:spAutoFit/>
          </a:bodyPr>
          <a:lstStyle/>
          <a:p>
            <a:pPr marL="342900" lvl="2" indent="-342900" algn="just">
              <a:buFont typeface="Arial" panose="020B0604020202020204" pitchFamily="34" charset="0"/>
              <a:buChar char="•"/>
            </a:pPr>
            <a:r>
              <a:rPr lang="es-EC" sz="2400" b="1" dirty="0"/>
              <a:t>Cortadas</a:t>
            </a:r>
          </a:p>
          <a:p>
            <a:pPr marL="342900" lvl="2" indent="-342900" algn="just">
              <a:buFont typeface="Arial" panose="020B0604020202020204" pitchFamily="34" charset="0"/>
              <a:buChar char="•"/>
            </a:pPr>
            <a:r>
              <a:rPr lang="es-EC" sz="2400" b="1" dirty="0"/>
              <a:t>Caídas</a:t>
            </a:r>
          </a:p>
          <a:p>
            <a:pPr marL="342900" indent="-342900" algn="just">
              <a:buFont typeface="Arial" panose="020B0604020202020204" pitchFamily="34" charset="0"/>
              <a:buChar char="•"/>
            </a:pPr>
            <a:r>
              <a:rPr lang="es-EC" sz="2400" b="1" dirty="0"/>
              <a:t>Golpeado por</a:t>
            </a:r>
          </a:p>
          <a:p>
            <a:pPr marL="342900" indent="-342900" algn="just">
              <a:buFont typeface="Arial" panose="020B0604020202020204" pitchFamily="34" charset="0"/>
              <a:buChar char="•"/>
            </a:pPr>
            <a:r>
              <a:rPr lang="es-EC" sz="2400" b="1" dirty="0"/>
              <a:t>Golpeado contra</a:t>
            </a:r>
          </a:p>
          <a:p>
            <a:pPr marL="342900" indent="-342900" algn="just">
              <a:buFont typeface="Arial" panose="020B0604020202020204" pitchFamily="34" charset="0"/>
              <a:buChar char="•"/>
            </a:pPr>
            <a:r>
              <a:rPr lang="es-EC" sz="2400" b="1" dirty="0"/>
              <a:t>…</a:t>
            </a:r>
            <a:r>
              <a:rPr lang="es-EC" sz="2400" b="1" dirty="0" err="1"/>
              <a:t>etc</a:t>
            </a:r>
            <a:endParaRPr lang="es-EC" sz="2400" b="1" dirty="0"/>
          </a:p>
        </p:txBody>
      </p:sp>
      <p:sp>
        <p:nvSpPr>
          <p:cNvPr id="5" name="Rectángulo 4">
            <a:extLst>
              <a:ext uri="{FF2B5EF4-FFF2-40B4-BE49-F238E27FC236}">
                <a16:creationId xmlns:a16="http://schemas.microsoft.com/office/drawing/2014/main" id="{A3D4B76C-4F91-49FE-BB14-5BEB30BEDA1C}"/>
              </a:ext>
            </a:extLst>
          </p:cNvPr>
          <p:cNvSpPr/>
          <p:nvPr/>
        </p:nvSpPr>
        <p:spPr>
          <a:xfrm>
            <a:off x="868219" y="4885091"/>
            <a:ext cx="7573816" cy="584775"/>
          </a:xfrm>
          <a:prstGeom prst="rect">
            <a:avLst/>
          </a:prstGeom>
        </p:spPr>
        <p:txBody>
          <a:bodyPr wrap="square">
            <a:spAutoFit/>
          </a:bodyPr>
          <a:lstStyle/>
          <a:p>
            <a:pPr algn="just"/>
            <a:r>
              <a:rPr lang="es-EC" sz="1600" i="1" dirty="0">
                <a:solidFill>
                  <a:schemeClr val="tx2"/>
                </a:solidFill>
              </a:rPr>
              <a:t>…</a:t>
            </a:r>
            <a:r>
              <a:rPr lang="es-EC" sz="1600" b="1" i="1" dirty="0">
                <a:solidFill>
                  <a:schemeClr val="tx2"/>
                </a:solidFill>
              </a:rPr>
              <a:t>Trauma</a:t>
            </a:r>
            <a:r>
              <a:rPr lang="es-EC" sz="1600" i="1" dirty="0">
                <a:solidFill>
                  <a:schemeClr val="tx2"/>
                </a:solidFill>
              </a:rPr>
              <a:t> como factor en común, debe estar capacitado y tener las herramientas, para atender una situación de esta naturaleza, sobre todo, en condiciones de cuarentena.</a:t>
            </a:r>
          </a:p>
        </p:txBody>
      </p:sp>
      <p:pic>
        <p:nvPicPr>
          <p:cNvPr id="8194" name="Picture 2" descr="Resultado de imagen para RIESgOS en el hogar">
            <a:extLst>
              <a:ext uri="{FF2B5EF4-FFF2-40B4-BE49-F238E27FC236}">
                <a16:creationId xmlns:a16="http://schemas.microsoft.com/office/drawing/2014/main" id="{308234A5-D85E-407E-85D6-A02C32E371B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53335" t="73665"/>
          <a:stretch/>
        </p:blipFill>
        <p:spPr bwMode="auto">
          <a:xfrm>
            <a:off x="4339936" y="1324812"/>
            <a:ext cx="4369252" cy="246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1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9A65A2E-F839-4831-B5A8-EBD520501968}"/>
              </a:ext>
            </a:extLst>
          </p:cNvPr>
          <p:cNvSpPr txBox="1">
            <a:spLocks/>
          </p:cNvSpPr>
          <p:nvPr/>
        </p:nvSpPr>
        <p:spPr>
          <a:xfrm>
            <a:off x="984907" y="4112623"/>
            <a:ext cx="7340440" cy="17801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C" sz="4000" b="1" dirty="0">
                <a:ln w="12700">
                  <a:noFill/>
                  <a:prstDash val="solid"/>
                </a:ln>
                <a:solidFill>
                  <a:srgbClr val="C00000"/>
                </a:solidFill>
                <a:effectLst>
                  <a:outerShdw blurRad="38100" dist="38100" dir="2700000" algn="tl">
                    <a:srgbClr val="000000">
                      <a:alpha val="43137"/>
                    </a:srgbClr>
                  </a:outerShdw>
                </a:effectLst>
                <a:latin typeface="Kannada MN"/>
                <a:ea typeface="+mn-ea"/>
              </a:rPr>
              <a:t>RIESGOS EN EL HOGAR EN CONDICIONES DE CUARENTENA </a:t>
            </a:r>
          </a:p>
        </p:txBody>
      </p:sp>
      <p:pic>
        <p:nvPicPr>
          <p:cNvPr id="12" name="Imagen 11" descr="Imagen que contiene reloj&#10;&#10;Descripción generada automáticamente">
            <a:extLst>
              <a:ext uri="{FF2B5EF4-FFF2-40B4-BE49-F238E27FC236}">
                <a16:creationId xmlns:a16="http://schemas.microsoft.com/office/drawing/2014/main" id="{A040BBA6-7AA6-4A44-AF80-6E8DDBB5906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68727" y="603919"/>
            <a:ext cx="3772800" cy="3508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7270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87058" y="246652"/>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Factores de Riesgo Ergonómico</a:t>
            </a:r>
          </a:p>
        </p:txBody>
      </p:sp>
      <p:sp>
        <p:nvSpPr>
          <p:cNvPr id="2" name="Rectángulo 1">
            <a:extLst>
              <a:ext uri="{FF2B5EF4-FFF2-40B4-BE49-F238E27FC236}">
                <a16:creationId xmlns:a16="http://schemas.microsoft.com/office/drawing/2014/main" id="{CE0FA41C-754C-44CC-9D93-74C08D1F8731}"/>
              </a:ext>
            </a:extLst>
          </p:cNvPr>
          <p:cNvSpPr/>
          <p:nvPr/>
        </p:nvSpPr>
        <p:spPr>
          <a:xfrm>
            <a:off x="672863" y="1616868"/>
            <a:ext cx="7096068" cy="1938992"/>
          </a:xfrm>
          <a:prstGeom prst="rect">
            <a:avLst/>
          </a:prstGeom>
        </p:spPr>
        <p:txBody>
          <a:bodyPr wrap="square">
            <a:spAutoFit/>
          </a:bodyPr>
          <a:lstStyle/>
          <a:p>
            <a:pPr marL="342900" lvl="2" indent="-342900" algn="just">
              <a:buFont typeface="Arial" panose="020B0604020202020204" pitchFamily="34" charset="0"/>
              <a:buChar char="•"/>
            </a:pPr>
            <a:r>
              <a:rPr lang="es-EC" sz="2400" b="1" dirty="0"/>
              <a:t>Ejercítate DE MANERA SEGURA en casa</a:t>
            </a:r>
          </a:p>
          <a:p>
            <a:pPr marL="342900" lvl="2" indent="-342900" algn="just">
              <a:buFont typeface="Arial" panose="020B0604020202020204" pitchFamily="34" charset="0"/>
              <a:buChar char="•"/>
            </a:pPr>
            <a:r>
              <a:rPr lang="es-EC" sz="2400" b="1" dirty="0"/>
              <a:t>Come Bien</a:t>
            </a:r>
          </a:p>
          <a:p>
            <a:pPr marL="342900" lvl="2" indent="-342900" algn="just">
              <a:buFont typeface="Arial" panose="020B0604020202020204" pitchFamily="34" charset="0"/>
              <a:buChar char="•"/>
            </a:pPr>
            <a:r>
              <a:rPr lang="es-EC" sz="2400" b="1" dirty="0"/>
              <a:t>Teletrabajo “Ergonómico”</a:t>
            </a:r>
          </a:p>
          <a:p>
            <a:pPr marL="342900" lvl="2" indent="-342900" algn="just">
              <a:buFont typeface="Arial" panose="020B0604020202020204" pitchFamily="34" charset="0"/>
              <a:buChar char="•"/>
            </a:pPr>
            <a:r>
              <a:rPr lang="es-EC" sz="2400" b="1" dirty="0"/>
              <a:t>Descansa</a:t>
            </a:r>
          </a:p>
          <a:p>
            <a:pPr marL="342900" indent="-342900" algn="just">
              <a:buFont typeface="Arial" panose="020B0604020202020204" pitchFamily="34" charset="0"/>
              <a:buChar char="•"/>
            </a:pPr>
            <a:endParaRPr lang="es-EC" sz="2400" b="1" dirty="0"/>
          </a:p>
        </p:txBody>
      </p:sp>
      <p:sp>
        <p:nvSpPr>
          <p:cNvPr id="4" name="Rectángulo 3">
            <a:extLst>
              <a:ext uri="{FF2B5EF4-FFF2-40B4-BE49-F238E27FC236}">
                <a16:creationId xmlns:a16="http://schemas.microsoft.com/office/drawing/2014/main" id="{3893D302-73D3-46DE-8D1C-BF3DA43C0A0E}"/>
              </a:ext>
            </a:extLst>
          </p:cNvPr>
          <p:cNvSpPr/>
          <p:nvPr/>
        </p:nvSpPr>
        <p:spPr>
          <a:xfrm>
            <a:off x="914457" y="4820910"/>
            <a:ext cx="7349239" cy="1077218"/>
          </a:xfrm>
          <a:prstGeom prst="rect">
            <a:avLst/>
          </a:prstGeom>
        </p:spPr>
        <p:txBody>
          <a:bodyPr wrap="square">
            <a:spAutoFit/>
          </a:bodyPr>
          <a:lstStyle/>
          <a:p>
            <a:pPr algn="just"/>
            <a:r>
              <a:rPr lang="es-EC" sz="1600" i="1">
                <a:solidFill>
                  <a:schemeClr val="tx2"/>
                </a:solidFill>
              </a:rPr>
              <a:t>No </a:t>
            </a:r>
            <a:r>
              <a:rPr lang="es-US" sz="1600" i="1">
                <a:solidFill>
                  <a:schemeClr val="tx2"/>
                </a:solidFill>
              </a:rPr>
              <a:t>solemos</a:t>
            </a:r>
            <a:r>
              <a:rPr lang="es-EC" sz="1600" i="1">
                <a:solidFill>
                  <a:schemeClr val="tx2"/>
                </a:solidFill>
              </a:rPr>
              <a:t> </a:t>
            </a:r>
            <a:r>
              <a:rPr lang="es-EC" sz="1600" i="1" dirty="0">
                <a:solidFill>
                  <a:schemeClr val="tx2"/>
                </a:solidFill>
              </a:rPr>
              <a:t>tener en casa un espacio de trabajo con las condiciones ergonómicas que la de nuestros trabajos, </a:t>
            </a:r>
            <a:r>
              <a:rPr lang="es-EC" sz="1600" i="1">
                <a:solidFill>
                  <a:schemeClr val="tx2"/>
                </a:solidFill>
              </a:rPr>
              <a:t>es importante </a:t>
            </a:r>
            <a:r>
              <a:rPr lang="es-EC" sz="1600" i="1" dirty="0">
                <a:solidFill>
                  <a:schemeClr val="tx2"/>
                </a:solidFill>
              </a:rPr>
              <a:t>sobre todo en estas condiciones, tener un espacio de trabajo ergonómicamente adecuado para este fin. Recuerde que las personas suelen irrespetar más sus horarios de trabajo, cuando trabajan </a:t>
            </a:r>
            <a:r>
              <a:rPr lang="es-EC" sz="1600" i="1">
                <a:solidFill>
                  <a:schemeClr val="tx2"/>
                </a:solidFill>
              </a:rPr>
              <a:t>desde ca</a:t>
            </a:r>
            <a:r>
              <a:rPr lang="es-US" sz="1600" i="1">
                <a:solidFill>
                  <a:schemeClr val="tx2"/>
                </a:solidFill>
              </a:rPr>
              <a:t>s</a:t>
            </a:r>
            <a:r>
              <a:rPr lang="es-EC" sz="1600" i="1">
                <a:solidFill>
                  <a:schemeClr val="tx2"/>
                </a:solidFill>
              </a:rPr>
              <a:t>a</a:t>
            </a:r>
            <a:r>
              <a:rPr lang="es-EC" sz="1600" i="1" dirty="0">
                <a:solidFill>
                  <a:schemeClr val="tx2"/>
                </a:solidFill>
              </a:rPr>
              <a:t>.</a:t>
            </a:r>
          </a:p>
        </p:txBody>
      </p:sp>
      <p:pic>
        <p:nvPicPr>
          <p:cNvPr id="5122" name="Picture 2" descr="Resultado de imagen para ejercitate en casa">
            <a:extLst>
              <a:ext uri="{FF2B5EF4-FFF2-40B4-BE49-F238E27FC236}">
                <a16:creationId xmlns:a16="http://schemas.microsoft.com/office/drawing/2014/main" id="{19BF6BF0-B5CB-4561-8859-61A2AF729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187" y="2417330"/>
            <a:ext cx="3028950" cy="202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8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Factores de Riesgo Físico</a:t>
            </a:r>
          </a:p>
        </p:txBody>
      </p:sp>
      <p:sp>
        <p:nvSpPr>
          <p:cNvPr id="4" name="Rectángulo 3">
            <a:extLst>
              <a:ext uri="{FF2B5EF4-FFF2-40B4-BE49-F238E27FC236}">
                <a16:creationId xmlns:a16="http://schemas.microsoft.com/office/drawing/2014/main" id="{CEC3544A-06F1-4B2C-B182-5FF4B4C2EDDB}"/>
              </a:ext>
            </a:extLst>
          </p:cNvPr>
          <p:cNvSpPr/>
          <p:nvPr/>
        </p:nvSpPr>
        <p:spPr>
          <a:xfrm>
            <a:off x="1028556" y="2595539"/>
            <a:ext cx="2216727" cy="1200329"/>
          </a:xfrm>
          <a:prstGeom prst="rect">
            <a:avLst/>
          </a:prstGeom>
        </p:spPr>
        <p:txBody>
          <a:bodyPr wrap="square">
            <a:spAutoFit/>
          </a:bodyPr>
          <a:lstStyle/>
          <a:p>
            <a:pPr marL="342900" lvl="2" indent="-342900" algn="just">
              <a:buFont typeface="Arial" panose="020B0604020202020204" pitchFamily="34" charset="0"/>
              <a:buChar char="•"/>
            </a:pPr>
            <a:r>
              <a:rPr lang="es-EC" sz="2400" b="1" dirty="0"/>
              <a:t>Electricidad</a:t>
            </a:r>
          </a:p>
          <a:p>
            <a:pPr marL="342900" lvl="2" indent="-342900" algn="just">
              <a:buFont typeface="Arial" panose="020B0604020202020204" pitchFamily="34" charset="0"/>
              <a:buChar char="•"/>
            </a:pPr>
            <a:r>
              <a:rPr lang="es-EC" sz="2400" b="1" dirty="0"/>
              <a:t>Iluminación</a:t>
            </a:r>
          </a:p>
          <a:p>
            <a:pPr marL="342900" lvl="2" indent="-342900" algn="just">
              <a:buFont typeface="Arial" panose="020B0604020202020204" pitchFamily="34" charset="0"/>
              <a:buChar char="•"/>
            </a:pPr>
            <a:r>
              <a:rPr lang="es-EC" sz="2400" b="1" dirty="0"/>
              <a:t>Fuego</a:t>
            </a:r>
          </a:p>
        </p:txBody>
      </p:sp>
      <p:sp>
        <p:nvSpPr>
          <p:cNvPr id="3" name="Rectángulo 2">
            <a:extLst>
              <a:ext uri="{FF2B5EF4-FFF2-40B4-BE49-F238E27FC236}">
                <a16:creationId xmlns:a16="http://schemas.microsoft.com/office/drawing/2014/main" id="{B7DBBB7B-F454-4BA2-9560-F4752BBAB84E}"/>
              </a:ext>
            </a:extLst>
          </p:cNvPr>
          <p:cNvSpPr/>
          <p:nvPr/>
        </p:nvSpPr>
        <p:spPr>
          <a:xfrm>
            <a:off x="999836" y="4751681"/>
            <a:ext cx="7294418" cy="646331"/>
          </a:xfrm>
          <a:prstGeom prst="rect">
            <a:avLst/>
          </a:prstGeom>
        </p:spPr>
        <p:txBody>
          <a:bodyPr wrap="square">
            <a:spAutoFit/>
          </a:bodyPr>
          <a:lstStyle/>
          <a:p>
            <a:r>
              <a:rPr lang="es-EC" i="1" dirty="0">
                <a:solidFill>
                  <a:schemeClr val="tx2"/>
                </a:solidFill>
              </a:rPr>
              <a:t>Con relación al Riesgo de Incendio, queremos hacer un detalle más amplio para explicar el tema. </a:t>
            </a:r>
            <a:endParaRPr lang="es-CL" dirty="0"/>
          </a:p>
        </p:txBody>
      </p:sp>
      <p:sp>
        <p:nvSpPr>
          <p:cNvPr id="5" name="AutoShape 2" descr="Imagen relacionada">
            <a:extLst>
              <a:ext uri="{FF2B5EF4-FFF2-40B4-BE49-F238E27FC236}">
                <a16:creationId xmlns:a16="http://schemas.microsoft.com/office/drawing/2014/main" id="{33963730-6C6A-48E2-A7E5-8992FF53177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172" name="Picture 4" descr="Resultado de imagen para RIESgOS en el hogar">
            <a:extLst>
              <a:ext uri="{FF2B5EF4-FFF2-40B4-BE49-F238E27FC236}">
                <a16:creationId xmlns:a16="http://schemas.microsoft.com/office/drawing/2014/main" id="{A3A181CC-0977-449C-B9AC-49F523DBCD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555" b="59333"/>
          <a:stretch/>
        </p:blipFill>
        <p:spPr bwMode="auto">
          <a:xfrm>
            <a:off x="4724400" y="891819"/>
            <a:ext cx="1962150" cy="23166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sultado de imagen para RIESgOS en el hogar">
            <a:extLst>
              <a:ext uri="{FF2B5EF4-FFF2-40B4-BE49-F238E27FC236}">
                <a16:creationId xmlns:a16="http://schemas.microsoft.com/office/drawing/2014/main" id="{8E50CACD-1460-448D-8FE0-24995FBB0E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81" t="39556" r="36374" b="24444"/>
          <a:stretch/>
        </p:blipFill>
        <p:spPr bwMode="auto">
          <a:xfrm>
            <a:off x="6818457" y="2222561"/>
            <a:ext cx="1962150" cy="205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907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Riesgo de Incendio</a:t>
            </a:r>
          </a:p>
        </p:txBody>
      </p:sp>
      <p:sp>
        <p:nvSpPr>
          <p:cNvPr id="2" name="Rectángulo 1">
            <a:extLst>
              <a:ext uri="{FF2B5EF4-FFF2-40B4-BE49-F238E27FC236}">
                <a16:creationId xmlns:a16="http://schemas.microsoft.com/office/drawing/2014/main" id="{CE0FA41C-754C-44CC-9D93-74C08D1F8731}"/>
              </a:ext>
            </a:extLst>
          </p:cNvPr>
          <p:cNvSpPr/>
          <p:nvPr/>
        </p:nvSpPr>
        <p:spPr>
          <a:xfrm>
            <a:off x="358928" y="2924055"/>
            <a:ext cx="5618815" cy="400110"/>
          </a:xfrm>
          <a:prstGeom prst="rect">
            <a:avLst/>
          </a:prstGeom>
        </p:spPr>
        <p:txBody>
          <a:bodyPr wrap="square">
            <a:spAutoFit/>
          </a:bodyPr>
          <a:lstStyle/>
          <a:p>
            <a:pPr marL="342900" indent="-342900">
              <a:buFont typeface="Arial" panose="020B0604020202020204" pitchFamily="34" charset="0"/>
              <a:buChar char="•"/>
            </a:pPr>
            <a:r>
              <a:rPr lang="es-EC" sz="2000" b="1" dirty="0"/>
              <a:t>Riesgo de Activación v/s Carga Combustible</a:t>
            </a:r>
          </a:p>
        </p:txBody>
      </p:sp>
      <p:sp>
        <p:nvSpPr>
          <p:cNvPr id="4" name="Rectángulo 3">
            <a:extLst>
              <a:ext uri="{FF2B5EF4-FFF2-40B4-BE49-F238E27FC236}">
                <a16:creationId xmlns:a16="http://schemas.microsoft.com/office/drawing/2014/main" id="{4AFD95CB-06D1-40E1-8327-296CBF83D36D}"/>
              </a:ext>
            </a:extLst>
          </p:cNvPr>
          <p:cNvSpPr/>
          <p:nvPr/>
        </p:nvSpPr>
        <p:spPr>
          <a:xfrm>
            <a:off x="358928" y="3385720"/>
            <a:ext cx="5618815" cy="400110"/>
          </a:xfrm>
          <a:prstGeom prst="rect">
            <a:avLst/>
          </a:prstGeom>
        </p:spPr>
        <p:txBody>
          <a:bodyPr wrap="square">
            <a:spAutoFit/>
          </a:bodyPr>
          <a:lstStyle/>
          <a:p>
            <a:pPr marL="342900" indent="-342900">
              <a:buFont typeface="Arial" panose="020B0604020202020204" pitchFamily="34" charset="0"/>
              <a:buChar char="•"/>
            </a:pPr>
            <a:r>
              <a:rPr lang="es-EC" sz="2000" b="1" dirty="0"/>
              <a:t>Riesgo Eléctrico en Incendios</a:t>
            </a:r>
          </a:p>
        </p:txBody>
      </p:sp>
      <p:sp>
        <p:nvSpPr>
          <p:cNvPr id="5" name="Rectángulo 4">
            <a:extLst>
              <a:ext uri="{FF2B5EF4-FFF2-40B4-BE49-F238E27FC236}">
                <a16:creationId xmlns:a16="http://schemas.microsoft.com/office/drawing/2014/main" id="{6EF45382-0416-4014-820D-673BF7808EB7}"/>
              </a:ext>
            </a:extLst>
          </p:cNvPr>
          <p:cNvSpPr/>
          <p:nvPr/>
        </p:nvSpPr>
        <p:spPr>
          <a:xfrm>
            <a:off x="358928" y="3847385"/>
            <a:ext cx="5618815" cy="400110"/>
          </a:xfrm>
          <a:prstGeom prst="rect">
            <a:avLst/>
          </a:prstGeom>
        </p:spPr>
        <p:txBody>
          <a:bodyPr wrap="square">
            <a:spAutoFit/>
          </a:bodyPr>
          <a:lstStyle/>
          <a:p>
            <a:pPr marL="342900" indent="-342900">
              <a:buFont typeface="Arial" panose="020B0604020202020204" pitchFamily="34" charset="0"/>
              <a:buChar char="•"/>
            </a:pPr>
            <a:r>
              <a:rPr lang="es-EC" sz="2000" b="1" dirty="0"/>
              <a:t>Instalaciones de Gas</a:t>
            </a:r>
          </a:p>
        </p:txBody>
      </p:sp>
      <p:sp>
        <p:nvSpPr>
          <p:cNvPr id="6" name="Rectángulo 5">
            <a:extLst>
              <a:ext uri="{FF2B5EF4-FFF2-40B4-BE49-F238E27FC236}">
                <a16:creationId xmlns:a16="http://schemas.microsoft.com/office/drawing/2014/main" id="{CE1910D3-E9EC-4A4A-923B-0CE288AC95B5}"/>
              </a:ext>
            </a:extLst>
          </p:cNvPr>
          <p:cNvSpPr/>
          <p:nvPr/>
        </p:nvSpPr>
        <p:spPr>
          <a:xfrm>
            <a:off x="358928" y="4309050"/>
            <a:ext cx="5618815" cy="400110"/>
          </a:xfrm>
          <a:prstGeom prst="rect">
            <a:avLst/>
          </a:prstGeom>
        </p:spPr>
        <p:txBody>
          <a:bodyPr wrap="square">
            <a:spAutoFit/>
          </a:bodyPr>
          <a:lstStyle/>
          <a:p>
            <a:pPr marL="342900" indent="-342900">
              <a:buFont typeface="Arial" panose="020B0604020202020204" pitchFamily="34" charset="0"/>
              <a:buChar char="•"/>
            </a:pPr>
            <a:r>
              <a:rPr lang="es-EC" sz="2000" b="1" dirty="0"/>
              <a:t>Monóxido de Carbono</a:t>
            </a:r>
          </a:p>
        </p:txBody>
      </p:sp>
      <p:pic>
        <p:nvPicPr>
          <p:cNvPr id="15362" name="Picture 2" descr="Resultado de imagen para riesgo incendio hogar">
            <a:extLst>
              <a:ext uri="{FF2B5EF4-FFF2-40B4-BE49-F238E27FC236}">
                <a16:creationId xmlns:a16="http://schemas.microsoft.com/office/drawing/2014/main" id="{30A2E704-C886-4D35-A5B0-82D578B55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417"/>
          <a:stretch/>
        </p:blipFill>
        <p:spPr bwMode="auto">
          <a:xfrm>
            <a:off x="6076950" y="1145981"/>
            <a:ext cx="2622397" cy="247569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esultado de imagen para riesgo gas hogar">
            <a:extLst>
              <a:ext uri="{FF2B5EF4-FFF2-40B4-BE49-F238E27FC236}">
                <a16:creationId xmlns:a16="http://schemas.microsoft.com/office/drawing/2014/main" id="{A69827C4-E6B9-46FF-A697-0D1853160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467" y="3818870"/>
            <a:ext cx="2622398" cy="147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996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Adultos Mayores y Niños</a:t>
            </a:r>
          </a:p>
        </p:txBody>
      </p:sp>
      <p:pic>
        <p:nvPicPr>
          <p:cNvPr id="17410" name="Picture 2">
            <a:extLst>
              <a:ext uri="{FF2B5EF4-FFF2-40B4-BE49-F238E27FC236}">
                <a16:creationId xmlns:a16="http://schemas.microsoft.com/office/drawing/2014/main" id="{2118D736-D61C-4C46-A978-4BF466ECB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904" y="1956648"/>
            <a:ext cx="6542191" cy="375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10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541635" y="502319"/>
            <a:ext cx="5970002" cy="938553"/>
          </a:xfrm>
          <a:noFill/>
        </p:spPr>
        <p:txBody>
          <a:bodyPr anchor="ctr">
            <a:normAutofit fontScale="90000"/>
          </a:bodyPr>
          <a:lstStyle/>
          <a:p>
            <a:pPr algn="l" eaLnBrk="1" hangingPunct="1"/>
            <a:r>
              <a:rPr lang="es-EC" altLang="es-EC" sz="3600" b="1" dirty="0">
                <a:solidFill>
                  <a:srgbClr val="C00000"/>
                </a:solidFill>
              </a:rPr>
              <a:t>No olvide el prisma socioeconómico del problema</a:t>
            </a:r>
            <a:endParaRPr lang="es-ES" altLang="es-EC" sz="3600" b="1" dirty="0">
              <a:solidFill>
                <a:srgbClr val="C00000"/>
              </a:solidFill>
            </a:endParaRPr>
          </a:p>
        </p:txBody>
      </p:sp>
      <p:sp>
        <p:nvSpPr>
          <p:cNvPr id="5" name="AutoShape 6" descr="Resultado de imagen para economia a la baja">
            <a:extLst>
              <a:ext uri="{FF2B5EF4-FFF2-40B4-BE49-F238E27FC236}">
                <a16:creationId xmlns:a16="http://schemas.microsoft.com/office/drawing/2014/main" id="{86AAA3CA-F099-4BA2-B383-ABBE9BD76A6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 name="Picture 2">
            <a:extLst>
              <a:ext uri="{FF2B5EF4-FFF2-40B4-BE49-F238E27FC236}">
                <a16:creationId xmlns:a16="http://schemas.microsoft.com/office/drawing/2014/main" id="{674C6F9B-5754-40E9-A664-9B0F30D57372}"/>
              </a:ext>
            </a:extLst>
          </p:cNvPr>
          <p:cNvPicPr>
            <a:picLocks noChangeAspect="1" noChangeArrowheads="1"/>
          </p:cNvPicPr>
          <p:nvPr/>
        </p:nvPicPr>
        <p:blipFill>
          <a:blip r:embed="rId2"/>
          <a:srcRect/>
          <a:stretch/>
        </p:blipFill>
        <p:spPr bwMode="auto">
          <a:xfrm>
            <a:off x="1554657" y="1722386"/>
            <a:ext cx="5729885" cy="429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8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416077" y="418011"/>
            <a:ext cx="6032347" cy="1058364"/>
          </a:xfrm>
          <a:noFill/>
        </p:spPr>
        <p:txBody>
          <a:bodyPr anchor="ctr">
            <a:normAutofit fontScale="90000"/>
          </a:bodyPr>
          <a:lstStyle/>
          <a:p>
            <a:pPr algn="l" eaLnBrk="1" hangingPunct="1"/>
            <a:r>
              <a:rPr lang="es-EC" altLang="es-EC" sz="3600" b="1" dirty="0">
                <a:solidFill>
                  <a:srgbClr val="C00000"/>
                </a:solidFill>
              </a:rPr>
              <a:t>Repaso General y Recomendaciones Finales</a:t>
            </a:r>
            <a:endParaRPr lang="es-ES" altLang="es-EC" sz="3600" b="1" dirty="0">
              <a:solidFill>
                <a:srgbClr val="C00000"/>
              </a:solidFill>
            </a:endParaRPr>
          </a:p>
        </p:txBody>
      </p:sp>
      <p:sp>
        <p:nvSpPr>
          <p:cNvPr id="4" name="Rectángulo 3">
            <a:extLst>
              <a:ext uri="{FF2B5EF4-FFF2-40B4-BE49-F238E27FC236}">
                <a16:creationId xmlns:a16="http://schemas.microsoft.com/office/drawing/2014/main" id="{A84AA1D8-C567-4B18-9B5A-21F0E1A79816}"/>
              </a:ext>
            </a:extLst>
          </p:cNvPr>
          <p:cNvSpPr/>
          <p:nvPr/>
        </p:nvSpPr>
        <p:spPr>
          <a:xfrm>
            <a:off x="283846" y="2547457"/>
            <a:ext cx="7879079" cy="3754874"/>
          </a:xfrm>
          <a:prstGeom prst="rect">
            <a:avLst/>
          </a:prstGeom>
        </p:spPr>
        <p:txBody>
          <a:bodyPr wrap="square">
            <a:spAutoFit/>
          </a:bodyPr>
          <a:lstStyle/>
          <a:p>
            <a:pPr marL="973455" indent="-342900" algn="just">
              <a:spcAft>
                <a:spcPts val="0"/>
              </a:spcAft>
              <a:buFont typeface="Arial" panose="020B0604020202020204" pitchFamily="34" charset="0"/>
              <a:buChar char="•"/>
            </a:pPr>
            <a:r>
              <a:rPr lang="es-CL" sz="2400" i="1" dirty="0">
                <a:latin typeface="Calibri" panose="020F0502020204030204" pitchFamily="34" charset="0"/>
                <a:ea typeface="Times New Roman" panose="02020603050405020304" pitchFamily="18" charset="0"/>
              </a:rPr>
              <a:t>Identifique los peligros</a:t>
            </a:r>
          </a:p>
          <a:p>
            <a:pPr marL="973455" indent="-342900" algn="just">
              <a:spcAft>
                <a:spcPts val="0"/>
              </a:spcAft>
              <a:buFont typeface="Arial" panose="020B0604020202020204" pitchFamily="34" charset="0"/>
              <a:buChar char="•"/>
            </a:pPr>
            <a:r>
              <a:rPr lang="es-CL" sz="2400" i="1" dirty="0">
                <a:latin typeface="Calibri" panose="020F0502020204030204" pitchFamily="34" charset="0"/>
                <a:ea typeface="Times New Roman" panose="02020603050405020304" pitchFamily="18" charset="0"/>
              </a:rPr>
              <a:t>Evalué los riesgos</a:t>
            </a:r>
          </a:p>
          <a:p>
            <a:pPr marL="973455" indent="-342900" algn="just">
              <a:spcAft>
                <a:spcPts val="0"/>
              </a:spcAft>
              <a:buFont typeface="Arial" panose="020B0604020202020204" pitchFamily="34" charset="0"/>
              <a:buChar char="•"/>
            </a:pPr>
            <a:r>
              <a:rPr lang="es-CL" sz="2400" i="1" dirty="0">
                <a:latin typeface="Calibri" panose="020F0502020204030204" pitchFamily="34" charset="0"/>
                <a:ea typeface="Times New Roman" panose="02020603050405020304" pitchFamily="18" charset="0"/>
              </a:rPr>
              <a:t>Detector de Humo</a:t>
            </a:r>
          </a:p>
          <a:p>
            <a:pPr marL="973455" indent="-342900" algn="just">
              <a:spcAft>
                <a:spcPts val="0"/>
              </a:spcAft>
              <a:buFont typeface="Arial" panose="020B0604020202020204" pitchFamily="34" charset="0"/>
              <a:buChar char="•"/>
            </a:pPr>
            <a:r>
              <a:rPr lang="es-CL" sz="2400" i="1" dirty="0">
                <a:latin typeface="Calibri" panose="020F0502020204030204" pitchFamily="34" charset="0"/>
                <a:ea typeface="Times New Roman" panose="02020603050405020304" pitchFamily="18" charset="0"/>
              </a:rPr>
              <a:t>Extintor</a:t>
            </a:r>
          </a:p>
          <a:p>
            <a:pPr marL="973455" indent="-342900" algn="just">
              <a:spcAft>
                <a:spcPts val="0"/>
              </a:spcAft>
              <a:buFont typeface="Arial" panose="020B0604020202020204" pitchFamily="34" charset="0"/>
              <a:buChar char="•"/>
            </a:pPr>
            <a:r>
              <a:rPr lang="es-CL" sz="2400" i="1" dirty="0">
                <a:latin typeface="Calibri" panose="020F0502020204030204" pitchFamily="34" charset="0"/>
                <a:ea typeface="Times New Roman" panose="02020603050405020304" pitchFamily="18" charset="0"/>
              </a:rPr>
              <a:t>Plan de Emergencias</a:t>
            </a:r>
          </a:p>
          <a:p>
            <a:pPr marL="973455" indent="-342900" algn="just">
              <a:buFont typeface="Arial" panose="020B0604020202020204" pitchFamily="34" charset="0"/>
              <a:buChar char="•"/>
            </a:pPr>
            <a:r>
              <a:rPr lang="es-CL" sz="2400" i="1" dirty="0">
                <a:latin typeface="Calibri" panose="020F0502020204030204" pitchFamily="34" charset="0"/>
                <a:ea typeface="Times New Roman" panose="02020603050405020304" pitchFamily="18" charset="0"/>
              </a:rPr>
              <a:t>Plan de Apoyo Mutuo </a:t>
            </a:r>
          </a:p>
          <a:p>
            <a:pPr marL="973455" indent="-342900" algn="just">
              <a:buFont typeface="Arial" panose="020B0604020202020204" pitchFamily="34" charset="0"/>
              <a:buChar char="•"/>
            </a:pPr>
            <a:r>
              <a:rPr lang="es-CL" sz="2400" i="1" dirty="0">
                <a:latin typeface="Calibri" panose="020F0502020204030204" pitchFamily="34" charset="0"/>
                <a:ea typeface="Times New Roman" panose="02020603050405020304" pitchFamily="18" charset="0"/>
              </a:rPr>
              <a:t>…no le baje la guardia a la naturaleza</a:t>
            </a:r>
          </a:p>
          <a:p>
            <a:pPr marL="630555" algn="just">
              <a:spcAft>
                <a:spcPts val="0"/>
              </a:spcAft>
            </a:pPr>
            <a:endParaRPr lang="es-CL" sz="1100" i="1" dirty="0">
              <a:latin typeface="Calibri" panose="020F0502020204030204" pitchFamily="34" charset="0"/>
              <a:ea typeface="Times New Roman" panose="02020603050405020304" pitchFamily="18" charset="0"/>
            </a:endParaRPr>
          </a:p>
          <a:p>
            <a:pPr marL="973455" indent="-342900" algn="just">
              <a:spcAft>
                <a:spcPts val="0"/>
              </a:spcAft>
              <a:buFont typeface="Arial" panose="020B0604020202020204" pitchFamily="34" charset="0"/>
              <a:buChar char="•"/>
            </a:pPr>
            <a:r>
              <a:rPr lang="es-CL" sz="2800" b="1" i="1" dirty="0">
                <a:latin typeface="Calibri" panose="020F0502020204030204" pitchFamily="34" charset="0"/>
                <a:ea typeface="Times New Roman" panose="02020603050405020304" pitchFamily="18" charset="0"/>
              </a:rPr>
              <a:t>Tienes Plan B…?</a:t>
            </a:r>
          </a:p>
          <a:p>
            <a:pPr marL="973455" indent="-342900" algn="just">
              <a:spcAft>
                <a:spcPts val="0"/>
              </a:spcAft>
              <a:buFont typeface="Arial" panose="020B0604020202020204" pitchFamily="34" charset="0"/>
              <a:buChar char="•"/>
            </a:pPr>
            <a:endParaRPr lang="es-EC" sz="2800" dirty="0">
              <a:effectLst/>
              <a:latin typeface="Times New Roman" panose="02020603050405020304" pitchFamily="18" charset="0"/>
              <a:ea typeface="Times New Roman" panose="02020603050405020304" pitchFamily="18" charset="0"/>
            </a:endParaRPr>
          </a:p>
        </p:txBody>
      </p:sp>
      <p:pic>
        <p:nvPicPr>
          <p:cNvPr id="20482" name="Picture 2" descr="Resultado de imagen para repaso final">
            <a:extLst>
              <a:ext uri="{FF2B5EF4-FFF2-40B4-BE49-F238E27FC236}">
                <a16:creationId xmlns:a16="http://schemas.microsoft.com/office/drawing/2014/main" id="{AB840636-AFEE-483A-AB02-2062744AC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1113944"/>
            <a:ext cx="29527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644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6 Imagen"/>
          <p:cNvPicPr>
            <a:picLocks noChangeAspect="1"/>
          </p:cNvPicPr>
          <p:nvPr/>
        </p:nvPicPr>
        <p:blipFill>
          <a:blip r:embed="rId2">
            <a:extLst>
              <a:ext uri="{BEBA8EAE-BF5A-486C-A8C5-ECC9F3942E4B}">
                <a14:imgProps xmlns:a14="http://schemas.microsoft.com/office/drawing/2010/main">
                  <a14:imgLayer r:embed="rId3">
                    <a14:imgEffect>
                      <a14:backgroundRemoval t="4132" b="99916" l="10000" r="97500">
                        <a14:foregroundMark x1="64630" y1="8516" x2="38056" y2="8516"/>
                        <a14:foregroundMark x1="47685" y1="4300" x2="55463" y2="4132"/>
                        <a14:foregroundMark x1="88519" y1="26560" x2="92500" y2="47976"/>
                        <a14:foregroundMark x1="92500" y1="47976" x2="89352" y2="54806"/>
                        <a14:foregroundMark x1="40370" y1="75548" x2="47500" y2="80523"/>
                        <a14:foregroundMark x1="63796" y1="75885" x2="57315" y2="79764"/>
                        <a14:foregroundMark x1="54815" y1="78583" x2="46019" y2="91737"/>
                        <a14:foregroundMark x1="46667" y1="83727" x2="42037" y2="99916"/>
                        <a14:foregroundMark x1="39722" y1="98988" x2="43056" y2="88702"/>
                        <a14:foregroundMark x1="43056" y1="81582" x2="43056" y2="78668"/>
                        <a14:foregroundMark x1="43056" y1="88702" x2="43056" y2="87240"/>
                        <a14:foregroundMark x1="43056" y1="78668" x2="39722" y2="75379"/>
                        <a14:foregroundMark x1="40000" y1="77993" x2="38889" y2="77066"/>
                        <a14:foregroundMark x1="40000" y1="78246" x2="40000" y2="78415"/>
                        <a14:foregroundMark x1="52685" y1="83558" x2="50833" y2="84486"/>
                        <a14:foregroundMark x1="50000" y1="82968" x2="49537" y2="84148"/>
                        <a14:foregroundMark x1="50833" y1="81619" x2="48148" y2="85666"/>
                        <a14:foregroundMark x1="38148" y1="76476" x2="42661" y2="81149"/>
                        <a14:foregroundMark x1="42315" y1="87858" x2="42222" y2="87858"/>
                        <a14:foregroundMark x1="41759" y1="87943" x2="34907" y2="95700"/>
                        <a14:foregroundMark x1="34907" y1="95700" x2="37222" y2="99663"/>
                        <a14:foregroundMark x1="41886" y1="80663" x2="37685" y2="75801"/>
                        <a14:foregroundMark x1="37901" y1="76700" x2="42354" y2="80996"/>
                        <a14:foregroundMark x1="38762" y1="79702" x2="37870" y2="77572"/>
                        <a14:foregroundMark x1="34802" y1="75760" x2="29444" y2="72597"/>
                        <a14:foregroundMark x1="37870" y1="77572" x2="37344" y2="77262"/>
                        <a14:foregroundMark x1="49259" y1="80185" x2="45185" y2="82546"/>
                        <a14:foregroundMark x1="19444" y1="69056" x2="19444" y2="69056"/>
                        <a14:foregroundMark x1="19352" y1="68887" x2="22407" y2="70995"/>
                        <a14:foregroundMark x1="17130" y1="68803" x2="20648" y2="71417"/>
                        <a14:foregroundMark x1="17130" y1="66105" x2="19815" y2="69393"/>
                        <a14:foregroundMark x1="70278" y1="81366" x2="71944" y2="81619"/>
                        <a14:foregroundMark x1="67407" y1="84739" x2="69630" y2="86678"/>
                        <a14:foregroundMark x1="97500" y1="41990" x2="97500" y2="43761"/>
                        <a14:foregroundMark x1="95648" y1="46290" x2="96019" y2="37352"/>
                        <a14:foregroundMark x1="84167" y1="14250" x2="81667" y2="11889"/>
                        <a14:foregroundMark x1="13981" y1="18550" x2="14259" y2="17960"/>
                        <a14:foregroundMark x1="14630" y1="17875" x2="18519" y2="13322"/>
                        <a14:foregroundMark x1="14352" y1="15936" x2="16111" y2="14334"/>
                        <a14:backgroundMark x1="42870" y1="83305" x2="42870" y2="83305"/>
                        <a14:backgroundMark x1="40926" y1="82462" x2="40926" y2="82462"/>
                        <a14:backgroundMark x1="40556" y1="81872" x2="40926" y2="84907"/>
                        <a14:backgroundMark x1="34259" y1="76307" x2="37037" y2="77572"/>
                        <a14:backgroundMark x1="38333" y1="79848" x2="41019" y2="86088"/>
                        <a14:backgroundMark x1="40463" y1="86594" x2="42315" y2="82040"/>
                        <a14:backgroundMark x1="42130" y1="81956" x2="41296" y2="86172"/>
                        <a14:backgroundMark x1="43333" y1="85329" x2="41389" y2="86594"/>
                        <a14:backgroundMark x1="42500" y1="82293" x2="42500" y2="82293"/>
                        <a14:backgroundMark x1="42870" y1="82293" x2="42870" y2="82293"/>
                        <a14:backgroundMark x1="42963" y1="82125" x2="42593" y2="81956"/>
                        <a14:backgroundMark x1="42037" y1="82125" x2="42963" y2="82125"/>
                        <a14:backgroundMark x1="44259" y1="82884" x2="41944" y2="82546"/>
                      </a14:backgroundRemoval>
                    </a14:imgEffect>
                  </a14:imgLayer>
                </a14:imgProps>
              </a:ext>
            </a:extLst>
          </a:blip>
          <a:srcRect/>
          <a:stretch/>
        </p:blipFill>
        <p:spPr bwMode="auto">
          <a:xfrm>
            <a:off x="2755355" y="1947682"/>
            <a:ext cx="3633289" cy="3989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850D1611-2253-4378-A6B3-071CCA9F2715}"/>
              </a:ext>
            </a:extLst>
          </p:cNvPr>
          <p:cNvSpPr/>
          <p:nvPr/>
        </p:nvSpPr>
        <p:spPr>
          <a:xfrm>
            <a:off x="126819" y="658818"/>
            <a:ext cx="5516599" cy="523220"/>
          </a:xfrm>
          <a:prstGeom prst="rect">
            <a:avLst/>
          </a:prstGeom>
        </p:spPr>
        <p:txBody>
          <a:bodyPr wrap="square">
            <a:spAutoFit/>
          </a:bodyPr>
          <a:lstStyle/>
          <a:p>
            <a:pPr algn="r">
              <a:defRPr/>
            </a:pPr>
            <a:r>
              <a:rPr lang="es-EC" sz="2800" b="1" dirty="0">
                <a:solidFill>
                  <a:srgbClr val="C00000"/>
                </a:solidFill>
                <a:latin typeface="arial" panose="020B0604020202020204" pitchFamily="34" charset="0"/>
              </a:rPr>
              <a:t>Dedicado a la “Primera Línea”</a:t>
            </a:r>
            <a:endParaRPr lang="es-EC" sz="1400" dirty="0">
              <a:solidFill>
                <a:srgbClr val="C00000"/>
              </a:solidFill>
            </a:endParaRPr>
          </a:p>
        </p:txBody>
      </p:sp>
    </p:spTree>
    <p:extLst>
      <p:ext uri="{BB962C8B-B14F-4D97-AF65-F5344CB8AC3E}">
        <p14:creationId xmlns:p14="http://schemas.microsoft.com/office/powerpoint/2010/main" val="592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6 Imagen" descr="emocio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8589" y="1905000"/>
            <a:ext cx="5930748" cy="4299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1 Título">
            <a:extLst>
              <a:ext uri="{FF2B5EF4-FFF2-40B4-BE49-F238E27FC236}">
                <a16:creationId xmlns:a16="http://schemas.microsoft.com/office/drawing/2014/main" id="{D6886481-EDF6-4283-B07E-E448673E6287}"/>
              </a:ext>
            </a:extLst>
          </p:cNvPr>
          <p:cNvSpPr txBox="1">
            <a:spLocks/>
          </p:cNvSpPr>
          <p:nvPr/>
        </p:nvSpPr>
        <p:spPr bwMode="auto">
          <a:xfrm>
            <a:off x="0" y="389945"/>
            <a:ext cx="3221502" cy="1143000"/>
          </a:xfrm>
          <a:prstGeom prst="rect">
            <a:avLst/>
          </a:prstGeom>
          <a:noFill/>
          <a:ln w="9525">
            <a:noFill/>
            <a:miter lim="800000"/>
            <a:headEnd/>
            <a:tailEnd/>
          </a:ln>
          <a:effectLst/>
        </p:spPr>
        <p:txBody>
          <a:bodyPr anchor="ctr"/>
          <a:lstStyle/>
          <a:p>
            <a:pPr algn="ctr">
              <a:defRPr/>
            </a:pPr>
            <a:r>
              <a:rPr lang="es-ES" sz="6600" b="1" kern="0" dirty="0">
                <a:solidFill>
                  <a:srgbClr val="C00000"/>
                </a:solidFill>
                <a:effectLst>
                  <a:outerShdw blurRad="38100" dist="38100" dir="2700000" algn="tl">
                    <a:srgbClr val="000000">
                      <a:alpha val="43137"/>
                    </a:srgbClr>
                  </a:outerShdw>
                </a:effectLst>
                <a:latin typeface="+mj-lt"/>
                <a:ea typeface="+mj-ea"/>
                <a:cs typeface="+mj-cs"/>
              </a:rPr>
              <a:t>Fin…</a:t>
            </a:r>
          </a:p>
        </p:txBody>
      </p:sp>
      <p:sp>
        <p:nvSpPr>
          <p:cNvPr id="5" name="Rectángulo 4">
            <a:extLst>
              <a:ext uri="{FF2B5EF4-FFF2-40B4-BE49-F238E27FC236}">
                <a16:creationId xmlns:a16="http://schemas.microsoft.com/office/drawing/2014/main" id="{850D1611-2253-4378-A6B3-071CCA9F2715}"/>
              </a:ext>
            </a:extLst>
          </p:cNvPr>
          <p:cNvSpPr/>
          <p:nvPr/>
        </p:nvSpPr>
        <p:spPr>
          <a:xfrm>
            <a:off x="3221502" y="1383045"/>
            <a:ext cx="4457835" cy="523220"/>
          </a:xfrm>
          <a:prstGeom prst="rect">
            <a:avLst/>
          </a:prstGeom>
        </p:spPr>
        <p:txBody>
          <a:bodyPr wrap="square">
            <a:spAutoFit/>
          </a:bodyPr>
          <a:lstStyle/>
          <a:p>
            <a:pPr algn="r">
              <a:defRPr/>
            </a:pPr>
            <a:r>
              <a:rPr lang="es-EC" sz="2800" b="1" dirty="0">
                <a:solidFill>
                  <a:srgbClr val="C00000"/>
                </a:solidFill>
                <a:latin typeface="arial" panose="020B0604020202020204" pitchFamily="34" charset="0"/>
              </a:rPr>
              <a:t>Gracias por su atención</a:t>
            </a:r>
            <a:endParaRPr lang="es-EC" sz="1400" dirty="0">
              <a:solidFill>
                <a:srgbClr val="C00000"/>
              </a:solidFill>
            </a:endParaRPr>
          </a:p>
        </p:txBody>
      </p:sp>
    </p:spTree>
    <p:extLst>
      <p:ext uri="{BB962C8B-B14F-4D97-AF65-F5344CB8AC3E}">
        <p14:creationId xmlns:p14="http://schemas.microsoft.com/office/powerpoint/2010/main" val="4020260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55C2D61-8F46-404D-B71C-7754CB4B49EC}"/>
              </a:ext>
            </a:extLst>
          </p:cNvPr>
          <p:cNvSpPr>
            <a:spLocks noGrp="1" noChangeArrowheads="1"/>
          </p:cNvSpPr>
          <p:nvPr>
            <p:ph type="body" sz="half" idx="2"/>
          </p:nvPr>
        </p:nvSpPr>
        <p:spPr>
          <a:xfrm>
            <a:off x="1495169" y="3642653"/>
            <a:ext cx="6010274" cy="681698"/>
          </a:xfrm>
        </p:spPr>
        <p:txBody>
          <a:bodyPr>
            <a:normAutofit lnSpcReduction="10000"/>
          </a:bodyPr>
          <a:lstStyle/>
          <a:p>
            <a:pPr marL="0" indent="0" algn="ctr">
              <a:buFont typeface="Wingdings 2" panose="05020102010507070707" pitchFamily="18" charset="2"/>
              <a:buNone/>
              <a:defRPr/>
            </a:pPr>
            <a:r>
              <a:rPr lang="es-ES_tradnl" altLang="es-EC" sz="4000" b="1" dirty="0">
                <a:solidFill>
                  <a:schemeClr val="tx2"/>
                </a:solidFill>
                <a:latin typeface="+mj-lt"/>
                <a:ea typeface="+mj-ea"/>
                <a:cs typeface="+mj-cs"/>
              </a:rPr>
              <a:t>DET Lautaro Internacional</a:t>
            </a:r>
            <a:endParaRPr lang="es-ES_tradnl" altLang="es-EC" sz="2000" dirty="0">
              <a:latin typeface="+mj-lt"/>
            </a:endParaRPr>
          </a:p>
        </p:txBody>
      </p:sp>
      <p:pic>
        <p:nvPicPr>
          <p:cNvPr id="7" name="Imagen 6">
            <a:extLst>
              <a:ext uri="{FF2B5EF4-FFF2-40B4-BE49-F238E27FC236}">
                <a16:creationId xmlns:a16="http://schemas.microsoft.com/office/drawing/2014/main" id="{9FDCF55D-7CA9-4851-9C10-9E560F84EB38}"/>
              </a:ext>
            </a:extLst>
          </p:cNvPr>
          <p:cNvPicPr/>
          <p:nvPr/>
        </p:nvPicPr>
        <p:blipFill>
          <a:blip r:embed="rId3"/>
          <a:srcRect/>
          <a:stretch/>
        </p:blipFill>
        <p:spPr bwMode="auto">
          <a:xfrm>
            <a:off x="2697828" y="995516"/>
            <a:ext cx="3604955" cy="2328541"/>
          </a:xfrm>
          <a:prstGeom prst="rect">
            <a:avLst/>
          </a:prstGeom>
          <a:noFill/>
          <a:ln>
            <a:noFill/>
          </a:ln>
          <a:extLst>
            <a:ext uri="{53640926-AAD7-44D8-BBD7-CCE9431645EC}">
              <a14:shadowObscured xmlns:a14="http://schemas.microsoft.com/office/drawing/2010/main"/>
            </a:ext>
          </a:extLst>
        </p:spPr>
      </p:pic>
      <p:sp>
        <p:nvSpPr>
          <p:cNvPr id="8" name="Rectangle 3">
            <a:extLst>
              <a:ext uri="{FF2B5EF4-FFF2-40B4-BE49-F238E27FC236}">
                <a16:creationId xmlns:a16="http://schemas.microsoft.com/office/drawing/2014/main" id="{55A96CEA-2614-4AAD-8E23-105CEBBAE349}"/>
              </a:ext>
            </a:extLst>
          </p:cNvPr>
          <p:cNvSpPr txBox="1">
            <a:spLocks noChangeArrowheads="1"/>
          </p:cNvSpPr>
          <p:nvPr/>
        </p:nvSpPr>
        <p:spPr>
          <a:xfrm>
            <a:off x="1495169" y="4652303"/>
            <a:ext cx="6010274" cy="68169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2" panose="05020102010507070707" pitchFamily="18" charset="2"/>
              <a:buNone/>
              <a:defRPr/>
            </a:pPr>
            <a:r>
              <a:rPr lang="es-ES_tradnl" altLang="es-EC" sz="4000" b="1" dirty="0">
                <a:solidFill>
                  <a:schemeClr val="tx2"/>
                </a:solidFill>
                <a:latin typeface="+mj-lt"/>
                <a:ea typeface="+mj-ea"/>
                <a:cs typeface="+mj-cs"/>
              </a:rPr>
              <a:t>www.detlautaro.com</a:t>
            </a:r>
            <a:endParaRPr lang="es-ES_tradnl" altLang="es-EC" sz="2000" dirty="0">
              <a:latin typeface="+mj-lt"/>
            </a:endParaRPr>
          </a:p>
        </p:txBody>
      </p:sp>
    </p:spTree>
    <p:extLst>
      <p:ext uri="{BB962C8B-B14F-4D97-AF65-F5344CB8AC3E}">
        <p14:creationId xmlns:p14="http://schemas.microsoft.com/office/powerpoint/2010/main" val="3168694267"/>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F3A18BF-EB4B-4DDF-9E91-B51389EED0AB}"/>
              </a:ext>
            </a:extLst>
          </p:cNvPr>
          <p:cNvSpPr>
            <a:spLocks noGrp="1" noChangeArrowheads="1"/>
          </p:cNvSpPr>
          <p:nvPr>
            <p:ph type="title"/>
          </p:nvPr>
        </p:nvSpPr>
        <p:spPr>
          <a:xfrm>
            <a:off x="274945" y="163385"/>
            <a:ext cx="8223267" cy="682367"/>
          </a:xfrm>
        </p:spPr>
        <p:txBody>
          <a:bodyPr>
            <a:noAutofit/>
          </a:bodyPr>
          <a:lstStyle/>
          <a:p>
            <a:pPr algn="l">
              <a:defRPr/>
            </a:pPr>
            <a:r>
              <a:rPr lang="es-EC" sz="3200" i="1" dirty="0">
                <a:solidFill>
                  <a:srgbClr val="C00000"/>
                </a:solidFill>
                <a:effectLst>
                  <a:outerShdw blurRad="38100" dist="38100" dir="2700000" algn="tl">
                    <a:srgbClr val="000000">
                      <a:alpha val="43137"/>
                    </a:srgbClr>
                  </a:outerShdw>
                </a:effectLst>
              </a:rPr>
              <a:t>Síguenos…!!!</a:t>
            </a:r>
          </a:p>
        </p:txBody>
      </p:sp>
      <p:pic>
        <p:nvPicPr>
          <p:cNvPr id="3" name="Imagen 2">
            <a:extLst>
              <a:ext uri="{FF2B5EF4-FFF2-40B4-BE49-F238E27FC236}">
                <a16:creationId xmlns:a16="http://schemas.microsoft.com/office/drawing/2014/main" id="{C8A52499-7CC4-4258-BBD7-08A7CD07807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36591" y="1426519"/>
            <a:ext cx="7493009" cy="4763870"/>
          </a:xfrm>
          <a:prstGeom prst="rect">
            <a:avLst/>
          </a:prstGeom>
        </p:spPr>
      </p:pic>
      <p:sp>
        <p:nvSpPr>
          <p:cNvPr id="4" name="Rectangle 2">
            <a:extLst>
              <a:ext uri="{FF2B5EF4-FFF2-40B4-BE49-F238E27FC236}">
                <a16:creationId xmlns:a16="http://schemas.microsoft.com/office/drawing/2014/main" id="{8D44A146-B52E-4B6E-ACDB-3A4F69AD6D7C}"/>
              </a:ext>
            </a:extLst>
          </p:cNvPr>
          <p:cNvSpPr txBox="1">
            <a:spLocks noChangeArrowheads="1"/>
          </p:cNvSpPr>
          <p:nvPr/>
        </p:nvSpPr>
        <p:spPr>
          <a:xfrm>
            <a:off x="5231409" y="665380"/>
            <a:ext cx="3457303" cy="6823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s-EC" sz="3200" b="1" i="1" spc="300" dirty="0">
                <a:effectLst>
                  <a:outerShdw blurRad="38100" dist="38100" dir="2700000" algn="tl">
                    <a:srgbClr val="000000">
                      <a:alpha val="43137"/>
                    </a:srgbClr>
                  </a:outerShdw>
                </a:effectLst>
              </a:rPr>
              <a:t>www.conase.cl</a:t>
            </a:r>
          </a:p>
        </p:txBody>
      </p:sp>
    </p:spTree>
    <p:extLst>
      <p:ext uri="{BB962C8B-B14F-4D97-AF65-F5344CB8AC3E}">
        <p14:creationId xmlns:p14="http://schemas.microsoft.com/office/powerpoint/2010/main" val="965956385"/>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F3A18BF-EB4B-4DDF-9E91-B51389EED0AB}"/>
              </a:ext>
            </a:extLst>
          </p:cNvPr>
          <p:cNvSpPr>
            <a:spLocks noGrp="1" noChangeArrowheads="1"/>
          </p:cNvSpPr>
          <p:nvPr>
            <p:ph type="title"/>
          </p:nvPr>
        </p:nvSpPr>
        <p:spPr>
          <a:xfrm>
            <a:off x="274945" y="163385"/>
            <a:ext cx="8223267" cy="682367"/>
          </a:xfrm>
        </p:spPr>
        <p:txBody>
          <a:bodyPr>
            <a:noAutofit/>
          </a:bodyPr>
          <a:lstStyle/>
          <a:p>
            <a:pPr algn="l">
              <a:defRPr/>
            </a:pPr>
            <a:r>
              <a:rPr lang="es-EC" sz="3200" i="1" dirty="0">
                <a:solidFill>
                  <a:srgbClr val="C00000"/>
                </a:solidFill>
                <a:effectLst>
                  <a:outerShdw blurRad="38100" dist="38100" dir="2700000" algn="tl">
                    <a:srgbClr val="000000">
                      <a:alpha val="43137"/>
                    </a:srgbClr>
                  </a:outerShdw>
                </a:effectLst>
              </a:rPr>
              <a:t>Síguenos…!!!</a:t>
            </a:r>
          </a:p>
        </p:txBody>
      </p:sp>
      <p:pic>
        <p:nvPicPr>
          <p:cNvPr id="3" name="Imagen 2">
            <a:extLst>
              <a:ext uri="{FF2B5EF4-FFF2-40B4-BE49-F238E27FC236}">
                <a16:creationId xmlns:a16="http://schemas.microsoft.com/office/drawing/2014/main" id="{C8A52499-7CC4-4258-BBD7-08A7CD07807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2766" y="1349978"/>
            <a:ext cx="7493009" cy="4763870"/>
          </a:xfrm>
          <a:prstGeom prst="rect">
            <a:avLst/>
          </a:prstGeom>
        </p:spPr>
      </p:pic>
      <p:sp>
        <p:nvSpPr>
          <p:cNvPr id="4" name="Rectangle 2">
            <a:extLst>
              <a:ext uri="{FF2B5EF4-FFF2-40B4-BE49-F238E27FC236}">
                <a16:creationId xmlns:a16="http://schemas.microsoft.com/office/drawing/2014/main" id="{8D44A146-B52E-4B6E-ACDB-3A4F69AD6D7C}"/>
              </a:ext>
            </a:extLst>
          </p:cNvPr>
          <p:cNvSpPr txBox="1">
            <a:spLocks noChangeArrowheads="1"/>
          </p:cNvSpPr>
          <p:nvPr/>
        </p:nvSpPr>
        <p:spPr>
          <a:xfrm>
            <a:off x="5040909" y="744152"/>
            <a:ext cx="4546436" cy="6823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s-EC" sz="3200" i="1" dirty="0">
                <a:effectLst>
                  <a:outerShdw blurRad="38100" dist="38100" dir="2700000" algn="tl">
                    <a:srgbClr val="000000">
                      <a:alpha val="43137"/>
                    </a:srgbClr>
                  </a:outerShdw>
                </a:effectLst>
              </a:rPr>
              <a:t>www.conase.cl</a:t>
            </a:r>
          </a:p>
        </p:txBody>
      </p:sp>
    </p:spTree>
    <p:extLst>
      <p:ext uri="{BB962C8B-B14F-4D97-AF65-F5344CB8AC3E}">
        <p14:creationId xmlns:p14="http://schemas.microsoft.com/office/powerpoint/2010/main" val="136366636"/>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descr="Imagen que contiene reloj&#10;&#10;Descripción generada automáticamente">
            <a:extLst>
              <a:ext uri="{FF2B5EF4-FFF2-40B4-BE49-F238E27FC236}">
                <a16:creationId xmlns:a16="http://schemas.microsoft.com/office/drawing/2014/main" id="{905980B8-3C14-4AF6-A445-775F9C476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912" y="1041608"/>
            <a:ext cx="5134176" cy="4774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883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55C2D61-8F46-404D-B71C-7754CB4B49EC}"/>
              </a:ext>
            </a:extLst>
          </p:cNvPr>
          <p:cNvSpPr>
            <a:spLocks noGrp="1" noChangeArrowheads="1"/>
          </p:cNvSpPr>
          <p:nvPr>
            <p:ph type="body" sz="half" idx="2"/>
          </p:nvPr>
        </p:nvSpPr>
        <p:spPr>
          <a:xfrm>
            <a:off x="1495169" y="3642653"/>
            <a:ext cx="6010274" cy="681698"/>
          </a:xfrm>
        </p:spPr>
        <p:txBody>
          <a:bodyPr>
            <a:normAutofit lnSpcReduction="10000"/>
          </a:bodyPr>
          <a:lstStyle/>
          <a:p>
            <a:pPr marL="0" indent="0" algn="ctr">
              <a:buFont typeface="Wingdings 2" panose="05020102010507070707" pitchFamily="18" charset="2"/>
              <a:buNone/>
              <a:defRPr/>
            </a:pPr>
            <a:r>
              <a:rPr lang="es-ES_tradnl" altLang="es-EC" sz="4000" b="1" dirty="0">
                <a:solidFill>
                  <a:schemeClr val="tx2"/>
                </a:solidFill>
                <a:latin typeface="+mj-lt"/>
                <a:ea typeface="+mj-ea"/>
                <a:cs typeface="+mj-cs"/>
              </a:rPr>
              <a:t>DET Lautaro Internacional</a:t>
            </a:r>
            <a:endParaRPr lang="es-ES_tradnl" altLang="es-EC" sz="2000" dirty="0">
              <a:latin typeface="+mj-lt"/>
            </a:endParaRPr>
          </a:p>
        </p:txBody>
      </p:sp>
      <p:pic>
        <p:nvPicPr>
          <p:cNvPr id="7" name="Imagen 6">
            <a:extLst>
              <a:ext uri="{FF2B5EF4-FFF2-40B4-BE49-F238E27FC236}">
                <a16:creationId xmlns:a16="http://schemas.microsoft.com/office/drawing/2014/main" id="{9FDCF55D-7CA9-4851-9C10-9E560F84EB38}"/>
              </a:ext>
            </a:extLst>
          </p:cNvPr>
          <p:cNvPicPr/>
          <p:nvPr/>
        </p:nvPicPr>
        <p:blipFill>
          <a:blip r:embed="rId2"/>
          <a:srcRect/>
          <a:stretch/>
        </p:blipFill>
        <p:spPr bwMode="auto">
          <a:xfrm>
            <a:off x="2697828" y="995516"/>
            <a:ext cx="3604955" cy="2328541"/>
          </a:xfrm>
          <a:prstGeom prst="rect">
            <a:avLst/>
          </a:prstGeom>
          <a:noFill/>
          <a:ln>
            <a:noFill/>
          </a:ln>
          <a:extLst>
            <a:ext uri="{53640926-AAD7-44D8-BBD7-CCE9431645EC}">
              <a14:shadowObscured xmlns:a14="http://schemas.microsoft.com/office/drawing/2010/main"/>
            </a:ext>
          </a:extLst>
        </p:spPr>
      </p:pic>
      <p:sp>
        <p:nvSpPr>
          <p:cNvPr id="8" name="Rectangle 3">
            <a:extLst>
              <a:ext uri="{FF2B5EF4-FFF2-40B4-BE49-F238E27FC236}">
                <a16:creationId xmlns:a16="http://schemas.microsoft.com/office/drawing/2014/main" id="{55A96CEA-2614-4AAD-8E23-105CEBBAE349}"/>
              </a:ext>
            </a:extLst>
          </p:cNvPr>
          <p:cNvSpPr txBox="1">
            <a:spLocks noChangeArrowheads="1"/>
          </p:cNvSpPr>
          <p:nvPr/>
        </p:nvSpPr>
        <p:spPr>
          <a:xfrm>
            <a:off x="1495169" y="4652303"/>
            <a:ext cx="6010274" cy="68169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2" panose="05020102010507070707" pitchFamily="18" charset="2"/>
              <a:buNone/>
              <a:defRPr/>
            </a:pPr>
            <a:r>
              <a:rPr lang="es-ES_tradnl" altLang="es-EC" sz="4000" b="1" dirty="0">
                <a:solidFill>
                  <a:schemeClr val="tx2"/>
                </a:solidFill>
                <a:latin typeface="+mj-lt"/>
                <a:ea typeface="+mj-ea"/>
                <a:cs typeface="+mj-cs"/>
              </a:rPr>
              <a:t>www.detlautaro.com</a:t>
            </a:r>
            <a:endParaRPr lang="es-ES_tradnl" altLang="es-EC" sz="2000" dirty="0">
              <a:latin typeface="+mj-lt"/>
            </a:endParaRPr>
          </a:p>
        </p:txBody>
      </p:sp>
    </p:spTree>
    <p:extLst>
      <p:ext uri="{BB962C8B-B14F-4D97-AF65-F5344CB8AC3E}">
        <p14:creationId xmlns:p14="http://schemas.microsoft.com/office/powerpoint/2010/main" val="1136971974"/>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4" name="Picture 8" descr="Resultado de imagen para atencion">
            <a:extLst>
              <a:ext uri="{FF2B5EF4-FFF2-40B4-BE49-F238E27FC236}">
                <a16:creationId xmlns:a16="http://schemas.microsoft.com/office/drawing/2014/main" id="{AB00300B-C0CD-4607-8B45-1F46E2C96F5B}"/>
              </a:ext>
            </a:extLst>
          </p:cNvPr>
          <p:cNvPicPr>
            <a:picLocks noChangeAspect="1" noChangeArrowheads="1"/>
          </p:cNvPicPr>
          <p:nvPr/>
        </p:nvPicPr>
        <p:blipFill>
          <a:blip r:embed="rId2" cstate="email">
            <a:alphaModFix amt="70000"/>
            <a:extLst>
              <a:ext uri="{28A0092B-C50C-407E-A947-70E740481C1C}">
                <a14:useLocalDpi xmlns:a14="http://schemas.microsoft.com/office/drawing/2010/main" val="0"/>
              </a:ext>
            </a:extLst>
          </a:blip>
          <a:srcRect/>
          <a:stretch>
            <a:fillRect/>
          </a:stretch>
        </p:blipFill>
        <p:spPr bwMode="auto">
          <a:xfrm>
            <a:off x="7134714" y="883017"/>
            <a:ext cx="1162905" cy="101935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para via de evacuacion">
            <a:extLst>
              <a:ext uri="{FF2B5EF4-FFF2-40B4-BE49-F238E27FC236}">
                <a16:creationId xmlns:a16="http://schemas.microsoft.com/office/drawing/2014/main" id="{BD3CB4C1-FF20-487B-A38D-D734E8D2148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942807">
            <a:off x="733300" y="3346560"/>
            <a:ext cx="1871620" cy="2018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9" descr="Resultado de imagen para indicaciones de evacuacion">
            <a:extLst>
              <a:ext uri="{FF2B5EF4-FFF2-40B4-BE49-F238E27FC236}">
                <a16:creationId xmlns:a16="http://schemas.microsoft.com/office/drawing/2014/main" id="{395A5DFE-0374-4339-910F-20070C7062E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942807">
            <a:off x="6773658" y="3440323"/>
            <a:ext cx="1813315" cy="1813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esultado de imagen para seguridad y evacuacion">
            <a:extLst>
              <a:ext uri="{FF2B5EF4-FFF2-40B4-BE49-F238E27FC236}">
                <a16:creationId xmlns:a16="http://schemas.microsoft.com/office/drawing/2014/main" id="{3CD840EE-7AD6-43F2-A7FA-9A3DCEC8125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942807">
            <a:off x="2880466" y="3236144"/>
            <a:ext cx="1637667" cy="2313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6" descr="Resultado de imagen para seguridad y evacuacion">
            <a:extLst>
              <a:ext uri="{FF2B5EF4-FFF2-40B4-BE49-F238E27FC236}">
                <a16:creationId xmlns:a16="http://schemas.microsoft.com/office/drawing/2014/main" id="{8CEC0D98-E97D-4B93-914E-BFEE40772565}"/>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942807">
            <a:off x="4775014" y="3234952"/>
            <a:ext cx="1726249" cy="2313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1 Título">
            <a:extLst>
              <a:ext uri="{FF2B5EF4-FFF2-40B4-BE49-F238E27FC236}">
                <a16:creationId xmlns:a16="http://schemas.microsoft.com/office/drawing/2014/main" id="{8C391DF6-BC64-4784-A64E-502BD8B01ADE}"/>
              </a:ext>
            </a:extLst>
          </p:cNvPr>
          <p:cNvSpPr txBox="1">
            <a:spLocks/>
          </p:cNvSpPr>
          <p:nvPr/>
        </p:nvSpPr>
        <p:spPr bwMode="auto">
          <a:xfrm>
            <a:off x="598488" y="730978"/>
            <a:ext cx="5963506" cy="13234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defRPr sz="3600" b="1">
                <a:solidFill>
                  <a:srgbClr val="C00000"/>
                </a:solidFill>
                <a:effectLst>
                  <a:outerShdw blurRad="38100" dist="38100" dir="2700000" algn="tl">
                    <a:srgbClr val="000000">
                      <a:alpha val="43137"/>
                    </a:srgbClr>
                  </a:outerShdw>
                </a:effectLst>
                <a:latin typeface="arial" panose="020B0604020202020204" pitchFamily="34" charset="0"/>
              </a:defRPr>
            </a:lvl1pPr>
          </a:lstStyle>
          <a:p>
            <a:pPr algn="r"/>
            <a:r>
              <a:rPr lang="es-EC" sz="4000" dirty="0">
                <a:solidFill>
                  <a:srgbClr val="00B050"/>
                </a:solidFill>
              </a:rPr>
              <a:t>INSTRUCCIONES DE </a:t>
            </a:r>
          </a:p>
          <a:p>
            <a:pPr algn="r"/>
            <a:r>
              <a:rPr lang="es-EC" sz="4000" dirty="0">
                <a:solidFill>
                  <a:srgbClr val="00B050"/>
                </a:solidFill>
              </a:rPr>
              <a:t>SEGURIDAD ONLINE</a:t>
            </a:r>
          </a:p>
        </p:txBody>
      </p:sp>
    </p:spTree>
    <p:extLst>
      <p:ext uri="{BB962C8B-B14F-4D97-AF65-F5344CB8AC3E}">
        <p14:creationId xmlns:p14="http://schemas.microsoft.com/office/powerpoint/2010/main" val="1349428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1 Título">
            <a:extLst>
              <a:ext uri="{FF2B5EF4-FFF2-40B4-BE49-F238E27FC236}">
                <a16:creationId xmlns:a16="http://schemas.microsoft.com/office/drawing/2014/main" id="{FD0FD60A-5E49-43D1-9F1C-47059493E206}"/>
              </a:ext>
            </a:extLst>
          </p:cNvPr>
          <p:cNvSpPr txBox="1">
            <a:spLocks/>
          </p:cNvSpPr>
          <p:nvPr/>
        </p:nvSpPr>
        <p:spPr bwMode="auto">
          <a:xfrm>
            <a:off x="170788" y="87092"/>
            <a:ext cx="6891338" cy="461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defRPr sz="3600" b="1">
                <a:solidFill>
                  <a:srgbClr val="C00000"/>
                </a:solidFill>
                <a:effectLst>
                  <a:outerShdw blurRad="38100" dist="38100" dir="2700000" algn="tl">
                    <a:srgbClr val="000000">
                      <a:alpha val="43137"/>
                    </a:srgbClr>
                  </a:outerShdw>
                </a:effectLst>
                <a:latin typeface="arial" panose="020B0604020202020204" pitchFamily="34" charset="0"/>
              </a:defRPr>
            </a:lvl1pPr>
          </a:lstStyle>
          <a:p>
            <a:r>
              <a:rPr lang="es-EC" sz="2400" dirty="0">
                <a:effectLst/>
              </a:rPr>
              <a:t>Mi presentación profesional</a:t>
            </a:r>
          </a:p>
        </p:txBody>
      </p:sp>
      <p:sp>
        <p:nvSpPr>
          <p:cNvPr id="19" name="1 Título">
            <a:extLst>
              <a:ext uri="{FF2B5EF4-FFF2-40B4-BE49-F238E27FC236}">
                <a16:creationId xmlns:a16="http://schemas.microsoft.com/office/drawing/2014/main" id="{8EADA91A-0B0F-4FE5-9F01-D64C5D1F1B3B}"/>
              </a:ext>
            </a:extLst>
          </p:cNvPr>
          <p:cNvSpPr txBox="1">
            <a:spLocks/>
          </p:cNvSpPr>
          <p:nvPr/>
        </p:nvSpPr>
        <p:spPr bwMode="auto">
          <a:xfrm>
            <a:off x="1278574" y="5863606"/>
            <a:ext cx="6891338" cy="461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defRPr sz="2400" b="1">
                <a:solidFill>
                  <a:srgbClr val="C00000"/>
                </a:solidFill>
                <a:effectLst/>
                <a:latin typeface="arial" panose="020B0604020202020204" pitchFamily="34" charset="0"/>
              </a:defRPr>
            </a:lvl1pPr>
          </a:lstStyle>
          <a:p>
            <a:pPr algn="r"/>
            <a:r>
              <a:rPr lang="es-EC" spc="200" dirty="0">
                <a:solidFill>
                  <a:srgbClr val="FF9B9B"/>
                </a:solidFill>
                <a:effectLst>
                  <a:outerShdw blurRad="38100" dist="38100" dir="2700000" algn="tl">
                    <a:srgbClr val="000000">
                      <a:alpha val="43137"/>
                    </a:srgbClr>
                  </a:outerShdw>
                </a:effectLst>
              </a:rPr>
              <a:t>Un eterno ignorante</a:t>
            </a:r>
            <a:r>
              <a:rPr lang="es-EC" spc="200" dirty="0">
                <a:solidFill>
                  <a:srgbClr val="FFE1E1"/>
                </a:solidFill>
              </a:rPr>
              <a:t>:.</a:t>
            </a:r>
          </a:p>
        </p:txBody>
      </p:sp>
      <p:sp>
        <p:nvSpPr>
          <p:cNvPr id="2" name="Rectángulo 1">
            <a:extLst>
              <a:ext uri="{FF2B5EF4-FFF2-40B4-BE49-F238E27FC236}">
                <a16:creationId xmlns:a16="http://schemas.microsoft.com/office/drawing/2014/main" id="{2FD382AA-63FE-46E3-BAFA-39DEB272092D}"/>
              </a:ext>
            </a:extLst>
          </p:cNvPr>
          <p:cNvSpPr/>
          <p:nvPr/>
        </p:nvSpPr>
        <p:spPr>
          <a:xfrm>
            <a:off x="409575" y="1164753"/>
            <a:ext cx="4162426" cy="461665"/>
          </a:xfrm>
          <a:prstGeom prst="rect">
            <a:avLst/>
          </a:prstGeom>
        </p:spPr>
        <p:txBody>
          <a:bodyPr wrap="square">
            <a:spAutoFit/>
          </a:bodyPr>
          <a:lstStyle/>
          <a:p>
            <a:r>
              <a:rPr lang="es-EC" sz="2400" b="1" i="1" dirty="0"/>
              <a:t>Heriberto Luis Moreira Cornejo</a:t>
            </a:r>
          </a:p>
        </p:txBody>
      </p:sp>
      <p:sp>
        <p:nvSpPr>
          <p:cNvPr id="4" name="Rectángulo 3">
            <a:extLst>
              <a:ext uri="{FF2B5EF4-FFF2-40B4-BE49-F238E27FC236}">
                <a16:creationId xmlns:a16="http://schemas.microsoft.com/office/drawing/2014/main" id="{16517AC9-EEF2-482F-BA0D-6FEA9BB502C4}"/>
              </a:ext>
            </a:extLst>
          </p:cNvPr>
          <p:cNvSpPr/>
          <p:nvPr/>
        </p:nvSpPr>
        <p:spPr>
          <a:xfrm>
            <a:off x="489238" y="2265784"/>
            <a:ext cx="3362325" cy="523220"/>
          </a:xfrm>
          <a:prstGeom prst="rect">
            <a:avLst/>
          </a:prstGeom>
        </p:spPr>
        <p:txBody>
          <a:bodyPr wrap="square">
            <a:spAutoFit/>
          </a:bodyPr>
          <a:lstStyle/>
          <a:p>
            <a:r>
              <a:rPr lang="es-EC" sz="2800" b="1" dirty="0">
                <a:solidFill>
                  <a:schemeClr val="tx2">
                    <a:lumMod val="60000"/>
                    <a:lumOff val="40000"/>
                  </a:schemeClr>
                </a:solidFill>
              </a:rPr>
              <a:t>http://bit.ly/CV-HMC</a:t>
            </a:r>
            <a:endParaRPr lang="es-CL" sz="2800" b="1" dirty="0">
              <a:solidFill>
                <a:schemeClr val="tx2">
                  <a:lumMod val="60000"/>
                  <a:lumOff val="40000"/>
                </a:schemeClr>
              </a:solidFill>
            </a:endParaRPr>
          </a:p>
        </p:txBody>
      </p:sp>
      <p:sp>
        <p:nvSpPr>
          <p:cNvPr id="6" name="Rectángulo 5">
            <a:extLst>
              <a:ext uri="{FF2B5EF4-FFF2-40B4-BE49-F238E27FC236}">
                <a16:creationId xmlns:a16="http://schemas.microsoft.com/office/drawing/2014/main" id="{F289D2C6-04D6-4BE5-8CCE-D0C7B5ABFF9B}"/>
              </a:ext>
            </a:extLst>
          </p:cNvPr>
          <p:cNvSpPr/>
          <p:nvPr/>
        </p:nvSpPr>
        <p:spPr>
          <a:xfrm>
            <a:off x="389514" y="2838265"/>
            <a:ext cx="6189374" cy="1384995"/>
          </a:xfrm>
          <a:prstGeom prst="rect">
            <a:avLst/>
          </a:prstGeom>
        </p:spPr>
        <p:txBody>
          <a:bodyPr wrap="square">
            <a:spAutoFit/>
          </a:bodyPr>
          <a:lstStyle/>
          <a:p>
            <a:pPr algn="ctr"/>
            <a:endParaRPr lang="es-EC" sz="2000" b="1" i="1" dirty="0"/>
          </a:p>
          <a:p>
            <a:pPr marL="285750" indent="-285750" algn="just">
              <a:buBlip>
                <a:blip r:embed="rId2"/>
              </a:buBlip>
            </a:pPr>
            <a:r>
              <a:rPr lang="es-EC" sz="1600" b="1" dirty="0"/>
              <a:t>Mgs en Gerencia de SySO </a:t>
            </a:r>
          </a:p>
          <a:p>
            <a:pPr marL="285750" indent="-285750" algn="just">
              <a:buBlip>
                <a:blip r:embed="rId2"/>
              </a:buBlip>
            </a:pPr>
            <a:r>
              <a:rPr lang="es-EC" sz="1600" b="1" dirty="0"/>
              <a:t>Diplomado en </a:t>
            </a:r>
            <a:r>
              <a:rPr lang="es-EC" sz="1600" b="1" dirty="0" err="1"/>
              <a:t>P.C.I</a:t>
            </a:r>
            <a:r>
              <a:rPr lang="es-EC" sz="1600" b="1" dirty="0"/>
              <a:t>. de la NFPA. </a:t>
            </a:r>
          </a:p>
          <a:p>
            <a:pPr marL="285750" indent="-285750" algn="just">
              <a:buBlip>
                <a:blip r:embed="rId2"/>
              </a:buBlip>
            </a:pPr>
            <a:r>
              <a:rPr lang="es-EC" sz="1600" b="1" dirty="0"/>
              <a:t>Ingeniero en Seguridad Industrial y Ambiente</a:t>
            </a:r>
          </a:p>
          <a:p>
            <a:pPr marL="285750" indent="-285750" algn="just">
              <a:buBlip>
                <a:blip r:embed="rId2"/>
              </a:buBlip>
            </a:pPr>
            <a:r>
              <a:rPr lang="es-EC" sz="1600" b="1" dirty="0"/>
              <a:t>Mención Profesional:  “Prevención y Control de Incendios”</a:t>
            </a:r>
            <a:endParaRPr lang="es-EC" sz="1400" dirty="0">
              <a:effectLst/>
            </a:endParaRPr>
          </a:p>
        </p:txBody>
      </p:sp>
      <p:pic>
        <p:nvPicPr>
          <p:cNvPr id="7" name="Imagen 6">
            <a:extLst>
              <a:ext uri="{FF2B5EF4-FFF2-40B4-BE49-F238E27FC236}">
                <a16:creationId xmlns:a16="http://schemas.microsoft.com/office/drawing/2014/main" id="{5A76572A-63D1-4565-A440-7D442F2B5118}"/>
              </a:ext>
            </a:extLst>
          </p:cNvPr>
          <p:cNvPicPr/>
          <p:nvPr/>
        </p:nvPicPr>
        <p:blipFill>
          <a:blip r:embed="rId3"/>
          <a:srcRect/>
          <a:stretch/>
        </p:blipFill>
        <p:spPr bwMode="auto">
          <a:xfrm>
            <a:off x="4987637" y="723069"/>
            <a:ext cx="3985576" cy="2880243"/>
          </a:xfrm>
          <a:prstGeom prst="rect">
            <a:avLst/>
          </a:prstGeom>
          <a:noFill/>
          <a:ln>
            <a:noFill/>
          </a:ln>
        </p:spPr>
      </p:pic>
      <p:sp>
        <p:nvSpPr>
          <p:cNvPr id="8" name="Rectángulo 7">
            <a:extLst>
              <a:ext uri="{FF2B5EF4-FFF2-40B4-BE49-F238E27FC236}">
                <a16:creationId xmlns:a16="http://schemas.microsoft.com/office/drawing/2014/main" id="{A4311A7E-362D-4143-99FF-4CE5E4B48BB4}"/>
              </a:ext>
            </a:extLst>
          </p:cNvPr>
          <p:cNvSpPr/>
          <p:nvPr/>
        </p:nvSpPr>
        <p:spPr>
          <a:xfrm>
            <a:off x="389514" y="4109280"/>
            <a:ext cx="8364972" cy="1754326"/>
          </a:xfrm>
          <a:prstGeom prst="rect">
            <a:avLst/>
          </a:prstGeom>
        </p:spPr>
        <p:txBody>
          <a:bodyPr wrap="square">
            <a:spAutoFit/>
          </a:bodyPr>
          <a:lstStyle/>
          <a:p>
            <a:pPr marL="285750" indent="-285750" algn="just">
              <a:buBlip>
                <a:blip r:embed="rId2"/>
              </a:buBlip>
            </a:pPr>
            <a:endParaRPr lang="es-EC" sz="1000" b="1" dirty="0"/>
          </a:p>
          <a:p>
            <a:pPr marL="285750" indent="-285750" algn="just">
              <a:buBlip>
                <a:blip r:embed="rId2"/>
              </a:buBlip>
            </a:pPr>
            <a:r>
              <a:rPr lang="es-EC" sz="1400" dirty="0"/>
              <a:t>Director de estudios Científico/Periciales y Andragogía de CONASE.</a:t>
            </a:r>
          </a:p>
          <a:p>
            <a:pPr marL="285750" indent="-285750" algn="just">
              <a:buBlip>
                <a:blip r:embed="rId2"/>
              </a:buBlip>
            </a:pPr>
            <a:r>
              <a:rPr lang="es-EC" sz="1400" dirty="0"/>
              <a:t>Director General del DET Lautaro Internacional.</a:t>
            </a:r>
          </a:p>
          <a:p>
            <a:pPr marL="285750" indent="-285750" algn="just">
              <a:buBlip>
                <a:blip r:embed="rId2"/>
              </a:buBlip>
            </a:pPr>
            <a:r>
              <a:rPr lang="es-EC" sz="1400" dirty="0"/>
              <a:t>Investigador e Instructor internacional certificado en Investigación Científica de Incendios y Explosiones. </a:t>
            </a:r>
          </a:p>
          <a:p>
            <a:pPr marL="285750" indent="-285750" algn="just">
              <a:buBlip>
                <a:blip r:embed="rId2"/>
              </a:buBlip>
            </a:pPr>
            <a:r>
              <a:rPr lang="es-EC" sz="1400" dirty="0"/>
              <a:t>Asesor Hispanoamericano de Cuerpos de Bomberos, Fiscalías, Policías y Seguros.</a:t>
            </a:r>
          </a:p>
          <a:p>
            <a:pPr marL="285750" indent="-285750" algn="just">
              <a:buBlip>
                <a:blip r:embed="rId2"/>
              </a:buBlip>
            </a:pPr>
            <a:r>
              <a:rPr lang="es-EC" sz="1400" dirty="0"/>
              <a:t>Perito Forense Acreditado en Chile y en Ecuador en “Investigación de Incendios y Explosiones" y en “Seguridad Industrial”. </a:t>
            </a:r>
          </a:p>
          <a:p>
            <a:pPr marL="285750" indent="-285750" algn="just">
              <a:buBlip>
                <a:blip r:embed="rId2"/>
              </a:buBlip>
            </a:pPr>
            <a:r>
              <a:rPr lang="es-EC" sz="1400" dirty="0"/>
              <a:t>Capitán de Bomberos Ecuador.  </a:t>
            </a:r>
            <a:endParaRPr lang="es-EC" sz="1400" dirty="0">
              <a:effectLst/>
            </a:endParaRPr>
          </a:p>
        </p:txBody>
      </p:sp>
    </p:spTree>
    <p:extLst>
      <p:ext uri="{BB962C8B-B14F-4D97-AF65-F5344CB8AC3E}">
        <p14:creationId xmlns:p14="http://schemas.microsoft.com/office/powerpoint/2010/main" val="49049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B7AAAE-F9C4-46D3-8B24-CC4887D55DA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 b="98167" l="0" r="99905">
                        <a14:foregroundMark x1="50999" y1="28333" x2="42245" y2="21833"/>
                        <a14:foregroundMark x1="42245" y1="21833" x2="40913" y2="32833"/>
                        <a14:foregroundMark x1="40913" y1="32833" x2="47003" y2="37167"/>
                        <a14:foregroundMark x1="47003" y1="37167" x2="52997" y2="33000"/>
                        <a14:foregroundMark x1="52997" y1="33000" x2="52902" y2="21500"/>
                        <a14:foregroundMark x1="52902" y1="21500" x2="44814" y2="22333"/>
                        <a14:foregroundMark x1="44814" y1="22333" x2="35014" y2="33500"/>
                        <a14:foregroundMark x1="35014" y1="33500" x2="31970" y2="48667"/>
                        <a14:foregroundMark x1="31970" y1="48667" x2="41389" y2="68167"/>
                        <a14:foregroundMark x1="41389" y1="68167" x2="61275" y2="78500"/>
                        <a14:foregroundMark x1="61275" y1="78500" x2="72312" y2="72667"/>
                        <a14:foregroundMark x1="72312" y1="72667" x2="74025" y2="49833"/>
                        <a14:foregroundMark x1="74025" y1="49833" x2="68411" y2="26333"/>
                        <a14:foregroundMark x1="68411" y1="26333" x2="59753" y2="17833"/>
                        <a14:foregroundMark x1="59753" y1="17833" x2="52141" y2="20000"/>
                        <a14:foregroundMark x1="52141" y1="20000" x2="48240" y2="29333"/>
                        <a14:foregroundMark x1="48240" y1="29333" x2="52997" y2="40000"/>
                        <a14:foregroundMark x1="52997" y1="40000" x2="60038" y2="37333"/>
                        <a14:foregroundMark x1="60038" y1="37333" x2="61275" y2="26000"/>
                        <a14:foregroundMark x1="61275" y1="26000" x2="51760" y2="11667"/>
                        <a14:foregroundMark x1="51760" y1="11667" x2="35300" y2="6500"/>
                        <a14:foregroundMark x1="35300" y1="6500" x2="20932" y2="23833"/>
                        <a14:foregroundMark x1="20932" y1="23833" x2="18934" y2="52333"/>
                        <a14:foregroundMark x1="18934" y1="52333" x2="40343" y2="68833"/>
                        <a14:foregroundMark x1="40343" y1="68833" x2="57374" y2="66333"/>
                        <a14:foregroundMark x1="57374" y1="66333" x2="59277" y2="59333"/>
                        <a14:foregroundMark x1="62036" y1="19333" x2="54900" y2="16500"/>
                        <a14:foregroundMark x1="54900" y1="16500" x2="48145" y2="30833"/>
                        <a14:foregroundMark x1="48145" y1="30833" x2="55186" y2="48833"/>
                        <a14:foregroundMark x1="55186" y1="48833" x2="69743" y2="53833"/>
                        <a14:foregroundMark x1="69743" y1="53833" x2="77640" y2="52667"/>
                        <a14:foregroundMark x1="77640" y1="52667" x2="71075" y2="43833"/>
                        <a14:foregroundMark x1="71075" y1="43833" x2="59562" y2="46833"/>
                        <a14:foregroundMark x1="59562" y1="46833" x2="44814" y2="61500"/>
                        <a14:foregroundMark x1="44814" y1="61500" x2="52521" y2="63167"/>
                        <a14:foregroundMark x1="52521" y1="63167" x2="74120" y2="42500"/>
                        <a14:foregroundMark x1="74120" y1="42500" x2="84015" y2="23500"/>
                        <a14:foregroundMark x1="84015" y1="23500" x2="80780" y2="72333"/>
                        <a14:foregroundMark x1="80780" y1="72333" x2="84491" y2="40000"/>
                        <a14:foregroundMark x1="84491" y1="40000" x2="83159" y2="25667"/>
                        <a14:foregroundMark x1="83159" y1="25667" x2="79638" y2="42667"/>
                        <a14:foregroundMark x1="79638" y1="42667" x2="92293" y2="15667"/>
                        <a14:foregroundMark x1="92293" y1="15667" x2="90771" y2="2667"/>
                        <a14:foregroundMark x1="90771" y1="2667" x2="86965" y2="18333"/>
                        <a14:foregroundMark x1="86965" y1="18333" x2="97050" y2="28667"/>
                        <a14:foregroundMark x1="97050" y1="28667" x2="92959" y2="79500"/>
                        <a14:foregroundMark x1="92959" y1="79500" x2="93435" y2="91167"/>
                        <a14:foregroundMark x1="93435" y1="91167" x2="85252" y2="94667"/>
                        <a14:foregroundMark x1="85252" y1="94667" x2="55186" y2="69167"/>
                        <a14:foregroundMark x1="55186" y1="69167" x2="6565" y2="97833"/>
                        <a14:foregroundMark x1="6565" y1="97833" x2="1332" y2="82000"/>
                        <a14:foregroundMark x1="1332" y1="82000" x2="1427" y2="15833"/>
                        <a14:foregroundMark x1="1427" y1="15833" x2="951" y2="31333"/>
                        <a14:foregroundMark x1="951" y1="31333" x2="9134" y2="74333"/>
                        <a14:foregroundMark x1="9134" y1="74333" x2="29591" y2="53833"/>
                        <a14:foregroundMark x1="29591" y1="53833" x2="35205" y2="15333"/>
                        <a14:foregroundMark x1="35205" y1="15333" x2="34063" y2="4667"/>
                        <a14:foregroundMark x1="34063" y1="4667" x2="8468" y2="667"/>
                        <a14:foregroundMark x1="8468" y1="667" x2="2854" y2="15500"/>
                        <a14:foregroundMark x1="2854" y1="15500" x2="856" y2="29833"/>
                        <a14:foregroundMark x1="856" y1="29833" x2="23787" y2="78167"/>
                        <a14:foregroundMark x1="23787" y1="78167" x2="69743" y2="99000"/>
                        <a14:foregroundMark x1="69743" y1="99000" x2="94672" y2="87500"/>
                        <a14:foregroundMark x1="94672" y1="87500" x2="88011" y2="45000"/>
                        <a14:foregroundMark x1="88011" y1="45000" x2="71170" y2="21667"/>
                        <a14:foregroundMark x1="71170" y1="21667" x2="46527" y2="28667"/>
                        <a14:foregroundMark x1="46527" y1="28667" x2="28925" y2="64833"/>
                        <a14:foregroundMark x1="28925" y1="64833" x2="33397" y2="77500"/>
                        <a14:foregroundMark x1="33397" y1="77500" x2="58706" y2="69667"/>
                        <a14:foregroundMark x1="58706" y1="69667" x2="72027" y2="51167"/>
                        <a14:foregroundMark x1="72027" y1="51167" x2="74786" y2="10167"/>
                        <a14:foregroundMark x1="74786" y1="10167" x2="62512" y2="9167"/>
                        <a14:foregroundMark x1="62512" y1="9167" x2="6755" y2="57000"/>
                        <a14:foregroundMark x1="6755" y1="57000" x2="10466" y2="97833"/>
                        <a14:foregroundMark x1="10466" y1="97833" x2="80209" y2="76500"/>
                        <a14:foregroundMark x1="80209" y1="76500" x2="86489" y2="37500"/>
                        <a14:foregroundMark x1="86489" y1="37500" x2="72502" y2="20000"/>
                        <a14:foregroundMark x1="72502" y1="20000" x2="69267" y2="41333"/>
                        <a14:foregroundMark x1="69267" y1="41333" x2="78782" y2="66333"/>
                        <a14:foregroundMark x1="78782" y1="66333" x2="91151" y2="36333"/>
                        <a14:foregroundMark x1="91151" y1="36333" x2="90200" y2="7833"/>
                        <a14:foregroundMark x1="90200" y1="7833" x2="83539" y2="8667"/>
                        <a14:foregroundMark x1="83539" y1="8667" x2="46432" y2="52833"/>
                        <a14:foregroundMark x1="46432" y1="52833" x2="50618" y2="80667"/>
                        <a14:foregroundMark x1="50618" y1="80667" x2="69363" y2="69500"/>
                        <a14:foregroundMark x1="69363" y1="69500" x2="71931" y2="25667"/>
                        <a14:foregroundMark x1="71931" y1="25667" x2="46908" y2="5833"/>
                        <a14:foregroundMark x1="46908" y1="5833" x2="14082" y2="45167"/>
                        <a14:foregroundMark x1="14082" y1="45167" x2="5994" y2="91500"/>
                        <a14:foregroundMark x1="5994" y1="91500" x2="40723" y2="90167"/>
                        <a14:foregroundMark x1="40723" y1="90167" x2="52902" y2="46500"/>
                        <a14:foregroundMark x1="52902" y1="46500" x2="18934" y2="42167"/>
                        <a14:foregroundMark x1="18934" y1="42167" x2="3616" y2="60667"/>
                        <a14:foregroundMark x1="3616" y1="60667" x2="31779" y2="67667"/>
                        <a14:foregroundMark x1="31779" y1="67667" x2="65366" y2="32833"/>
                        <a14:foregroundMark x1="65366" y1="32833" x2="21408" y2="17833"/>
                        <a14:foregroundMark x1="21408" y1="17833" x2="1332" y2="55833"/>
                        <a14:foregroundMark x1="1332" y1="55833" x2="1522" y2="96500"/>
                        <a14:foregroundMark x1="1522" y1="96500" x2="79924" y2="61500"/>
                        <a14:foregroundMark x1="79924" y1="61500" x2="67364" y2="3667"/>
                        <a14:foregroundMark x1="67364" y1="3667" x2="39296" y2="16667"/>
                        <a14:foregroundMark x1="39296" y1="16667" x2="22455" y2="80833"/>
                        <a14:foregroundMark x1="22455" y1="80833" x2="64320" y2="46167"/>
                        <a14:foregroundMark x1="64320" y1="46167" x2="64415" y2="23000"/>
                        <a14:foregroundMark x1="64415" y1="23000" x2="46622" y2="76167"/>
                        <a14:foregroundMark x1="46622" y1="76167" x2="76403" y2="32000"/>
                        <a14:foregroundMark x1="76403" y1="32000" x2="42245" y2="29667"/>
                        <a14:foregroundMark x1="42245" y1="29667" x2="33206" y2="56333"/>
                        <a14:foregroundMark x1="33206" y1="56333" x2="77831" y2="65333"/>
                        <a14:foregroundMark x1="77831" y1="65333" x2="53853" y2="13000"/>
                        <a14:foregroundMark x1="53853" y1="13000" x2="20457" y2="63667"/>
                        <a14:foregroundMark x1="20457" y1="63667" x2="23882" y2="99500"/>
                        <a14:foregroundMark x1="23882" y1="99500" x2="55661" y2="53667"/>
                        <a14:foregroundMark x1="55661" y1="53667" x2="28639" y2="35333"/>
                        <a14:foregroundMark x1="28639" y1="35333" x2="15224" y2="95333"/>
                        <a14:foregroundMark x1="15224" y1="95333" x2="80685" y2="73333"/>
                        <a14:foregroundMark x1="80685" y1="73333" x2="96004" y2="2500"/>
                        <a14:foregroundMark x1="96004" y1="2500" x2="15604" y2="66833"/>
                        <a14:foregroundMark x1="15604" y1="66833" x2="13987" y2="91167"/>
                        <a14:foregroundMark x1="13987" y1="91167" x2="73264" y2="35167"/>
                        <a14:foregroundMark x1="73264" y1="35167" x2="56422" y2="40000"/>
                        <a14:foregroundMark x1="56422" y1="40000" x2="46622" y2="69333"/>
                        <a14:foregroundMark x1="46622" y1="69333" x2="98573" y2="11167"/>
                        <a14:foregroundMark x1="98573" y1="11167" x2="43292" y2="35500"/>
                        <a14:foregroundMark x1="43292" y1="35500" x2="34253" y2="84000"/>
                        <a14:foregroundMark x1="34253" y1="84000" x2="65842" y2="72500"/>
                        <a14:foregroundMark x1="65842" y1="72500" x2="76213" y2="9167"/>
                        <a14:foregroundMark x1="76213" y1="9167" x2="24453" y2="49833"/>
                        <a14:foregroundMark x1="24453" y1="49833" x2="22645" y2="99000"/>
                        <a14:foregroundMark x1="22645" y1="99000" x2="54900" y2="73833"/>
                        <a14:foregroundMark x1="54900" y1="73833" x2="59182" y2="37833"/>
                        <a14:foregroundMark x1="59182" y1="37833" x2="33587" y2="88333"/>
                        <a14:foregroundMark x1="33587" y1="88333" x2="51760" y2="44667"/>
                        <a14:foregroundMark x1="51760" y1="44667" x2="41009" y2="19667"/>
                        <a14:foregroundMark x1="41009" y1="19667" x2="23311" y2="61500"/>
                        <a14:foregroundMark x1="23311" y1="61500" x2="26070" y2="82167"/>
                        <a14:foregroundMark x1="26070" y1="82167" x2="37488" y2="34333"/>
                        <a14:foregroundMark x1="37488" y1="34333" x2="31779" y2="10000"/>
                        <a14:foregroundMark x1="31779" y1="10000" x2="1998" y2="35500"/>
                        <a14:foregroundMark x1="1998" y1="35500" x2="23026" y2="13333"/>
                        <a14:foregroundMark x1="23026" y1="13333" x2="23026" y2="13333"/>
                        <a14:foregroundMark x1="92388" y1="1000" x2="98606" y2="1735"/>
                        <a14:foregroundMark x1="99379" y1="3820" x2="97716" y2="71000"/>
                        <a14:foregroundMark x1="97716" y1="71000" x2="95052" y2="85167"/>
                        <a14:foregroundMark x1="95052" y1="85167" x2="96194" y2="95500"/>
                        <a14:foregroundMark x1="96194" y1="95500" x2="4948" y2="98333"/>
                        <a14:foregroundMark x1="4948" y1="98333" x2="476" y2="91167"/>
                        <a14:foregroundMark x1="476" y1="91167" x2="761" y2="32500"/>
                        <a14:foregroundMark x1="761" y1="32500" x2="2664" y2="22333"/>
                        <a14:foregroundMark x1="2664" y1="22333" x2="2759" y2="9833"/>
                        <a14:foregroundMark x1="2759" y1="9833" x2="4377" y2="167"/>
                        <a14:foregroundMark x1="20647" y1="1667" x2="62417" y2="5833"/>
                        <a14:foregroundMark x1="62417" y1="5833" x2="84015" y2="833"/>
                        <a14:foregroundMark x1="91151" y1="167" x2="97146" y2="833"/>
                        <a14:foregroundMark x1="98002" y1="4143" x2="99905" y2="11500"/>
                        <a14:foregroundMark x1="97146" y1="833" x2="97880" y2="3670"/>
                        <a14:foregroundMark x1="99905" y1="11500" x2="99239" y2="9333"/>
                        <a14:foregroundMark x1="99524" y1="37333" x2="99715" y2="84833"/>
                        <a14:foregroundMark x1="99715" y1="84833" x2="97907" y2="74500"/>
                        <a14:foregroundMark x1="97907" y1="74500" x2="98287" y2="70167"/>
                        <a14:foregroundMark x1="97241" y1="84833" x2="97431" y2="95333"/>
                        <a14:foregroundMark x1="97431" y1="95333" x2="91056" y2="98333"/>
                        <a14:foregroundMark x1="91056" y1="98333" x2="87536" y2="97833"/>
                        <a14:foregroundMark x1="91912" y1="70167" x2="88487" y2="80667"/>
                        <a14:foregroundMark x1="88487" y1="80667" x2="88107" y2="81167"/>
                        <a14:foregroundMark x1="87060" y1="67667" x2="82207" y2="78833"/>
                        <a14:foregroundMark x1="82207" y1="78833" x2="80590" y2="68167"/>
                        <a14:foregroundMark x1="80590" y1="68167" x2="87155" y2="65833"/>
                        <a14:foregroundMark x1="87155" y1="65833" x2="86394" y2="72167"/>
                        <a14:foregroundMark x1="84015" y1="75667" x2="81541" y2="85833"/>
                        <a14:foregroundMark x1="81541" y1="85833" x2="82207" y2="91500"/>
                        <a14:foregroundMark x1="70695" y1="86167" x2="63368" y2="90167"/>
                        <a14:foregroundMark x1="63368" y1="90167" x2="65461" y2="80000"/>
                        <a14:foregroundMark x1="65461" y1="80000" x2="69267" y2="90833"/>
                        <a14:foregroundMark x1="69267" y1="90833" x2="53568" y2="91167"/>
                        <a14:foregroundMark x1="53568" y1="91167" x2="57945" y2="83500"/>
                        <a14:foregroundMark x1="57945" y1="83500" x2="65366" y2="84333"/>
                        <a14:foregroundMark x1="65366" y1="84333" x2="62702" y2="94000"/>
                        <a14:foregroundMark x1="62702" y1="94000" x2="67935" y2="84667"/>
                        <a14:foregroundMark x1="67935" y1="84667" x2="71646" y2="93667"/>
                        <a14:foregroundMark x1="71646" y1="93667" x2="64510" y2="92167"/>
                        <a14:foregroundMark x1="64510" y1="92167" x2="69553" y2="85167"/>
                        <a14:foregroundMark x1="69553" y1="85167" x2="67935" y2="95833"/>
                        <a14:foregroundMark x1="67935" y1="95833" x2="61085" y2="93333"/>
                        <a14:foregroundMark x1="61085" y1="93333" x2="59182" y2="81333"/>
                        <a14:foregroundMark x1="59182" y1="81333" x2="65937" y2="78833"/>
                        <a14:foregroundMark x1="65937" y1="78833" x2="68601" y2="88167"/>
                        <a14:foregroundMark x1="68601" y1="88167" x2="60419" y2="88333"/>
                        <a14:foregroundMark x1="60419" y1="88333" x2="62131" y2="77667"/>
                        <a14:foregroundMark x1="62131" y1="77667" x2="68982" y2="83667"/>
                        <a14:foregroundMark x1="68982" y1="83667" x2="64891" y2="94500"/>
                        <a14:foregroundMark x1="64891" y1="94500" x2="57279" y2="91000"/>
                        <a14:foregroundMark x1="57279" y1="91000" x2="62036" y2="81667"/>
                        <a14:foregroundMark x1="62036" y1="81667" x2="70029" y2="86333"/>
                        <a14:foregroundMark x1="70029" y1="86333" x2="64034" y2="87000"/>
                        <a14:foregroundMark x1="64034" y1="87000" x2="64034" y2="86000"/>
                        <a14:foregroundMark x1="13035" y1="79333" x2="18744" y2="83000"/>
                        <a14:foregroundMark x1="18744" y1="83000" x2="11798" y2="84833"/>
                        <a14:foregroundMark x1="11798" y1="84833" x2="15699" y2="72333"/>
                        <a14:foregroundMark x1="15699" y1="72333" x2="15985" y2="60833"/>
                        <a14:foregroundMark x1="15985" y1="60833" x2="9039" y2="57833"/>
                        <a14:foregroundMark x1="9039" y1="57833" x2="6470" y2="74167"/>
                        <a14:foregroundMark x1="6470" y1="74167" x2="19981" y2="75833"/>
                        <a14:foregroundMark x1="19981" y1="75833" x2="23311" y2="62333"/>
                        <a14:foregroundMark x1="23311" y1="62333" x2="14748" y2="58167"/>
                        <a14:foregroundMark x1="14748" y1="58167" x2="11227" y2="68000"/>
                        <a14:foregroundMark x1="11227" y1="68000" x2="18839" y2="59000"/>
                        <a14:foregroundMark x1="18839" y1="59000" x2="6755" y2="78000"/>
                        <a14:foregroundMark x1="6755" y1="78000" x2="9134" y2="90667"/>
                        <a14:foregroundMark x1="9134" y1="90667" x2="15033" y2="81167"/>
                        <a14:foregroundMark x1="15033" y1="81167" x2="15890" y2="58667"/>
                        <a14:foregroundMark x1="15890" y1="58667" x2="18363" y2="60000"/>
                        <a14:foregroundMark x1="951" y1="28333" x2="1618" y2="6667"/>
                        <a14:foregroundMark x1="1618" y1="6667" x2="2664" y2="1667"/>
                        <a14:foregroundMark x1="4186" y1="667" x2="0" y2="8000"/>
                        <a14:foregroundMark x1="0" y1="8000" x2="190" y2="26333"/>
                        <a14:foregroundMark x1="28354" y1="333" x2="47288" y2="2500"/>
                        <a14:foregroundMark x1="47288" y1="2500" x2="72407" y2="667"/>
                        <a14:foregroundMark x1="72407" y1="667" x2="97146" y2="1833"/>
                        <a14:backgroundMark x1="666" y1="1000" x2="666" y2="1000"/>
                        <a14:backgroundMark x1="99429" y1="1000" x2="99429" y2="1000"/>
                        <a14:backgroundMark x1="99524" y1="2000" x2="99524" y2="2000"/>
                        <a14:backgroundMark x1="99524" y1="2500" x2="99524" y2="2500"/>
                        <a14:backgroundMark x1="98858" y1="1833" x2="99905" y2="2833"/>
                        <a14:backgroundMark x1="99524" y1="2167" x2="98763" y2="2167"/>
                        <a14:backgroundMark x1="98858" y1="1667" x2="98763" y2="1667"/>
                        <a14:backgroundMark x1="99524" y1="1167" x2="99239" y2="333"/>
                        <a14:backgroundMark x1="99810" y1="99667" x2="99810" y2="99667"/>
                        <a14:backgroundMark x1="99905" y1="98500" x2="99905" y2="94333"/>
                      </a14:backgroundRemoval>
                    </a14:imgEffect>
                  </a14:imgLayer>
                </a14:imgProps>
              </a:ext>
              <a:ext uri="{28A0092B-C50C-407E-A947-70E740481C1C}">
                <a14:useLocalDpi xmlns:a14="http://schemas.microsoft.com/office/drawing/2010/main" val="0"/>
              </a:ext>
            </a:extLst>
          </a:blip>
          <a:srcRect/>
          <a:stretch/>
        </p:blipFill>
        <p:spPr bwMode="auto">
          <a:xfrm>
            <a:off x="1722060" y="1801461"/>
            <a:ext cx="5699879" cy="3255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13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E0FA41C-754C-44CC-9D93-74C08D1F8731}"/>
              </a:ext>
            </a:extLst>
          </p:cNvPr>
          <p:cNvSpPr/>
          <p:nvPr/>
        </p:nvSpPr>
        <p:spPr>
          <a:xfrm>
            <a:off x="510627" y="2043179"/>
            <a:ext cx="7649304" cy="4064382"/>
          </a:xfrm>
          <a:prstGeom prst="rect">
            <a:avLst/>
          </a:prstGeom>
        </p:spPr>
        <p:txBody>
          <a:bodyPr wrap="square">
            <a:spAutoFit/>
          </a:bodyPr>
          <a:lstStyle/>
          <a:p>
            <a:pPr algn="just">
              <a:lnSpc>
                <a:spcPct val="150000"/>
              </a:lnSpc>
              <a:spcAft>
                <a:spcPts val="0"/>
              </a:spcAft>
            </a:pPr>
            <a:r>
              <a:rPr lang="es-EC" dirty="0">
                <a:latin typeface="Calibri" panose="020F0502020204030204" pitchFamily="34" charset="0"/>
                <a:ea typeface="Times New Roman" panose="02020603050405020304" pitchFamily="18" charset="0"/>
              </a:rPr>
              <a:t>1. 	adj. </a:t>
            </a:r>
            <a:r>
              <a:rPr lang="es-EC" dirty="0" err="1">
                <a:latin typeface="Calibri" panose="020F0502020204030204" pitchFamily="34" charset="0"/>
                <a:ea typeface="Times New Roman" panose="02020603050405020304" pitchFamily="18" charset="0"/>
              </a:rPr>
              <a:t>desus</a:t>
            </a:r>
            <a:r>
              <a:rPr lang="es-EC" dirty="0">
                <a:latin typeface="Calibri" panose="020F0502020204030204" pitchFamily="34" charset="0"/>
                <a:ea typeface="Times New Roman" panose="02020603050405020304" pitchFamily="18" charset="0"/>
              </a:rPr>
              <a:t>. cuadragésimo (‖ que sigue en orden al trigésimo noveno).</a:t>
            </a:r>
          </a:p>
          <a:p>
            <a:pPr algn="just">
              <a:lnSpc>
                <a:spcPct val="150000"/>
              </a:lnSpc>
              <a:spcAft>
                <a:spcPts val="0"/>
              </a:spcAft>
            </a:pPr>
            <a:r>
              <a:rPr lang="es-EC" dirty="0">
                <a:latin typeface="Calibri" panose="020F0502020204030204" pitchFamily="34" charset="0"/>
                <a:ea typeface="Times New Roman" panose="02020603050405020304" pitchFamily="18" charset="0"/>
              </a:rPr>
              <a:t>2. 	m. Peine del telar que tiene 4000 hilos.</a:t>
            </a:r>
          </a:p>
          <a:p>
            <a:pPr algn="just">
              <a:lnSpc>
                <a:spcPct val="150000"/>
              </a:lnSpc>
              <a:spcAft>
                <a:spcPts val="0"/>
              </a:spcAft>
            </a:pPr>
            <a:r>
              <a:rPr lang="es-EC" dirty="0">
                <a:latin typeface="Calibri" panose="020F0502020204030204" pitchFamily="34" charset="0"/>
                <a:ea typeface="Times New Roman" panose="02020603050405020304" pitchFamily="18" charset="0"/>
              </a:rPr>
              <a:t>3. 	f. Conjunto de 40 unidades.</a:t>
            </a:r>
          </a:p>
          <a:p>
            <a:pPr algn="just">
              <a:lnSpc>
                <a:spcPct val="150000"/>
              </a:lnSpc>
              <a:spcAft>
                <a:spcPts val="0"/>
              </a:spcAft>
            </a:pPr>
            <a:r>
              <a:rPr lang="es-EC" dirty="0">
                <a:latin typeface="Calibri" panose="020F0502020204030204" pitchFamily="34" charset="0"/>
                <a:ea typeface="Times New Roman" panose="02020603050405020304" pitchFamily="18" charset="0"/>
              </a:rPr>
              <a:t>4. 	f. Edad comprendida entre los 40 y los 49 años.</a:t>
            </a:r>
          </a:p>
          <a:p>
            <a:pPr algn="just">
              <a:lnSpc>
                <a:spcPct val="150000"/>
              </a:lnSpc>
              <a:spcAft>
                <a:spcPts val="0"/>
              </a:spcAft>
            </a:pPr>
            <a:r>
              <a:rPr lang="es-EC" dirty="0">
                <a:latin typeface="Calibri" panose="020F0502020204030204" pitchFamily="34" charset="0"/>
                <a:ea typeface="Times New Roman" panose="02020603050405020304" pitchFamily="18" charset="0"/>
              </a:rPr>
              <a:t>5. 	f. Tiempo de 40 días, meses o años.</a:t>
            </a:r>
          </a:p>
          <a:p>
            <a:pPr algn="just">
              <a:lnSpc>
                <a:spcPct val="150000"/>
              </a:lnSpc>
              <a:spcAft>
                <a:spcPts val="0"/>
              </a:spcAft>
            </a:pPr>
            <a:r>
              <a:rPr lang="es-EC" dirty="0">
                <a:latin typeface="Calibri" panose="020F0502020204030204" pitchFamily="34" charset="0"/>
                <a:ea typeface="Times New Roman" panose="02020603050405020304" pitchFamily="18" charset="0"/>
              </a:rPr>
              <a:t>6. 	f. Cuaresma (‖ tiempo litúrgico).</a:t>
            </a:r>
          </a:p>
          <a:p>
            <a:pPr algn="just"/>
            <a:r>
              <a:rPr lang="es-EC" dirty="0">
                <a:latin typeface="Calibri" panose="020F0502020204030204" pitchFamily="34" charset="0"/>
              </a:rPr>
              <a:t>7. 	f. Aislamiento preventivo a que se somete durante un período de tiempo, 	por razones sanitarias, a personas o animales.</a:t>
            </a:r>
          </a:p>
          <a:p>
            <a:pPr algn="just">
              <a:spcAft>
                <a:spcPts val="0"/>
              </a:spcAft>
            </a:pPr>
            <a:r>
              <a:rPr lang="es-EC" dirty="0">
                <a:latin typeface="Calibri" panose="020F0502020204030204" pitchFamily="34" charset="0"/>
                <a:ea typeface="Times New Roman" panose="02020603050405020304" pitchFamily="18" charset="0"/>
              </a:rPr>
              <a:t>8. 	f. </a:t>
            </a:r>
            <a:r>
              <a:rPr lang="es-EC" dirty="0" err="1">
                <a:latin typeface="Calibri" panose="020F0502020204030204" pitchFamily="34" charset="0"/>
                <a:ea typeface="Times New Roman" panose="02020603050405020304" pitchFamily="18" charset="0"/>
              </a:rPr>
              <a:t>coloq</a:t>
            </a:r>
            <a:r>
              <a:rPr lang="es-EC" dirty="0">
                <a:latin typeface="Calibri" panose="020F0502020204030204" pitchFamily="34" charset="0"/>
                <a:ea typeface="Times New Roman" panose="02020603050405020304" pitchFamily="18" charset="0"/>
              </a:rPr>
              <a:t>. Suspensión del asenso a una noticia o hecho, por algún espacio de 	tiempo, para asegurarse de su certidumbre.</a:t>
            </a:r>
          </a:p>
          <a:p>
            <a:pPr algn="just">
              <a:lnSpc>
                <a:spcPct val="150000"/>
              </a:lnSpc>
              <a:spcAft>
                <a:spcPts val="0"/>
              </a:spcAft>
            </a:pPr>
            <a:r>
              <a:rPr lang="es-EC" dirty="0">
                <a:latin typeface="Calibri" panose="020F0502020204030204" pitchFamily="34" charset="0"/>
                <a:ea typeface="Times New Roman" panose="02020603050405020304" pitchFamily="18" charset="0"/>
              </a:rPr>
              <a:t>9. 	f. p. </a:t>
            </a:r>
            <a:r>
              <a:rPr lang="es-EC" dirty="0" err="1">
                <a:latin typeface="Calibri" panose="020F0502020204030204" pitchFamily="34" charset="0"/>
                <a:ea typeface="Times New Roman" panose="02020603050405020304" pitchFamily="18" charset="0"/>
              </a:rPr>
              <a:t>us</a:t>
            </a:r>
            <a:r>
              <a:rPr lang="es-EC" dirty="0">
                <a:latin typeface="Calibri" panose="020F0502020204030204" pitchFamily="34" charset="0"/>
                <a:ea typeface="Times New Roman" panose="02020603050405020304" pitchFamily="18" charset="0"/>
              </a:rPr>
              <a:t>. Cada una de las 40 partes iguales en que se divide un todo.</a:t>
            </a:r>
            <a:endParaRPr lang="es-EC" sz="2000" dirty="0">
              <a:latin typeface="Times New Roman" panose="02020603050405020304" pitchFamily="18" charset="0"/>
              <a:ea typeface="Times New Roman" panose="02020603050405020304" pitchFamily="18" charset="0"/>
            </a:endParaRPr>
          </a:p>
        </p:txBody>
      </p:sp>
      <p:pic>
        <p:nvPicPr>
          <p:cNvPr id="6" name="Imagen 5">
            <a:extLst>
              <a:ext uri="{FF2B5EF4-FFF2-40B4-BE49-F238E27FC236}">
                <a16:creationId xmlns:a16="http://schemas.microsoft.com/office/drawing/2014/main" id="{FE840085-C2A6-4F25-B49A-772A0F4A275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78490" y="589909"/>
            <a:ext cx="2603692" cy="1174236"/>
          </a:xfrm>
          <a:prstGeom prst="rect">
            <a:avLst/>
          </a:prstGeom>
        </p:spPr>
      </p:pic>
      <p:sp>
        <p:nvSpPr>
          <p:cNvPr id="10" name="Rectangle 2">
            <a:extLst>
              <a:ext uri="{FF2B5EF4-FFF2-40B4-BE49-F238E27FC236}">
                <a16:creationId xmlns:a16="http://schemas.microsoft.com/office/drawing/2014/main" id="{FE1F5A4F-7523-4D7B-A089-6B3949F36341}"/>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Cuarentena</a:t>
            </a:r>
          </a:p>
        </p:txBody>
      </p:sp>
    </p:spTree>
    <p:extLst>
      <p:ext uri="{BB962C8B-B14F-4D97-AF65-F5344CB8AC3E}">
        <p14:creationId xmlns:p14="http://schemas.microsoft.com/office/powerpoint/2010/main" val="2219095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4" name="Rectangle 2">
            <a:extLst>
              <a:ext uri="{FF2B5EF4-FFF2-40B4-BE49-F238E27FC236}">
                <a16:creationId xmlns:a16="http://schemas.microsoft.com/office/drawing/2014/main" id="{77AA5997-C1D1-49C4-AEE3-853E1DABD07A}"/>
              </a:ext>
            </a:extLst>
          </p:cNvPr>
          <p:cNvSpPr>
            <a:spLocks noGrp="1"/>
          </p:cNvSpPr>
          <p:nvPr>
            <p:ph type="title"/>
          </p:nvPr>
        </p:nvSpPr>
        <p:spPr>
          <a:xfrm>
            <a:off x="292253" y="332510"/>
            <a:ext cx="7867678" cy="719770"/>
          </a:xfrm>
          <a:noFill/>
        </p:spPr>
        <p:txBody>
          <a:bodyPr anchor="ctr">
            <a:normAutofit/>
          </a:bodyPr>
          <a:lstStyle/>
          <a:p>
            <a:pPr algn="l"/>
            <a:r>
              <a:rPr lang="es-EC" altLang="es-EC" sz="3600" b="1" dirty="0">
                <a:solidFill>
                  <a:srgbClr val="C00000"/>
                </a:solidFill>
                <a:effectLst>
                  <a:outerShdw blurRad="38100" dist="38100" dir="2700000" algn="tl">
                    <a:srgbClr val="000000">
                      <a:alpha val="43137"/>
                    </a:srgbClr>
                  </a:outerShdw>
                </a:effectLst>
              </a:rPr>
              <a:t>Cuarentena</a:t>
            </a:r>
          </a:p>
        </p:txBody>
      </p:sp>
      <p:sp>
        <p:nvSpPr>
          <p:cNvPr id="2" name="Rectángulo 1">
            <a:extLst>
              <a:ext uri="{FF2B5EF4-FFF2-40B4-BE49-F238E27FC236}">
                <a16:creationId xmlns:a16="http://schemas.microsoft.com/office/drawing/2014/main" id="{CE0FA41C-754C-44CC-9D93-74C08D1F8731}"/>
              </a:ext>
            </a:extLst>
          </p:cNvPr>
          <p:cNvSpPr/>
          <p:nvPr/>
        </p:nvSpPr>
        <p:spPr>
          <a:xfrm>
            <a:off x="570668" y="4029164"/>
            <a:ext cx="8002664" cy="1200329"/>
          </a:xfrm>
          <a:prstGeom prst="rect">
            <a:avLst/>
          </a:prstGeom>
        </p:spPr>
        <p:txBody>
          <a:bodyPr wrap="square">
            <a:spAutoFit/>
          </a:bodyPr>
          <a:lstStyle/>
          <a:p>
            <a:pPr algn="just"/>
            <a:r>
              <a:rPr lang="es-EC" dirty="0"/>
              <a:t>La </a:t>
            </a:r>
            <a:r>
              <a:rPr lang="es-EC" b="1" dirty="0"/>
              <a:t>cuarentena</a:t>
            </a:r>
            <a:r>
              <a:rPr lang="es-EC" dirty="0"/>
              <a:t>, en medicina, es un término para describir el aislamiento de personas por consecuencia de una enfermedad, durante un período de tiempo no específico para evitar o limitar el riesgo de que se extienda la mencionada enfermedad.</a:t>
            </a:r>
          </a:p>
        </p:txBody>
      </p:sp>
      <p:pic>
        <p:nvPicPr>
          <p:cNvPr id="2050" name="Picture 2">
            <a:extLst>
              <a:ext uri="{FF2B5EF4-FFF2-40B4-BE49-F238E27FC236}">
                <a16:creationId xmlns:a16="http://schemas.microsoft.com/office/drawing/2014/main" id="{21CC27CC-9342-4479-AAC6-26F9FF5E0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07077"/>
            <a:ext cx="3703205" cy="222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1747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7324</TotalTime>
  <Words>1266</Words>
  <Application>Microsoft Office PowerPoint</Application>
  <PresentationFormat>Presentación en pantalla (4:3)</PresentationFormat>
  <Paragraphs>148</Paragraphs>
  <Slides>30</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30</vt:i4>
      </vt:variant>
    </vt:vector>
  </HeadingPairs>
  <TitlesOfParts>
    <vt:vector size="39" baseType="lpstr">
      <vt:lpstr>Arial</vt:lpstr>
      <vt:lpstr>Arial</vt:lpstr>
      <vt:lpstr>Calibri</vt:lpstr>
      <vt:lpstr>Candara</vt:lpstr>
      <vt:lpstr>CNNSans-Light</vt:lpstr>
      <vt:lpstr>Kannada MN</vt:lpstr>
      <vt:lpstr>Times New Roman</vt:lpstr>
      <vt:lpstr>Wingdings 2</vt:lpstr>
      <vt:lpstr>Tema de Office</vt:lpstr>
      <vt:lpstr>Presentación de PowerPoint</vt:lpstr>
      <vt:lpstr>Presentación de PowerPoint</vt:lpstr>
      <vt:lpstr>Síguenos…!!!</vt:lpstr>
      <vt:lpstr>Presentación de PowerPoint</vt:lpstr>
      <vt:lpstr>Presentación de PowerPoint</vt:lpstr>
      <vt:lpstr>Presentación de PowerPoint</vt:lpstr>
      <vt:lpstr>Presentación de PowerPoint</vt:lpstr>
      <vt:lpstr>Cuarentena</vt:lpstr>
      <vt:lpstr>Cuarentena</vt:lpstr>
      <vt:lpstr>Cuarentena</vt:lpstr>
      <vt:lpstr>Cuarentena</vt:lpstr>
      <vt:lpstr>Riesgos en el Hogar</vt:lpstr>
      <vt:lpstr>Riesgos en el Hogar</vt:lpstr>
      <vt:lpstr>Factores de Riesgo Psicosocial</vt:lpstr>
      <vt:lpstr>Factores de Riesgo Biológico</vt:lpstr>
      <vt:lpstr>Factores de Riesgo Químico</vt:lpstr>
      <vt:lpstr>Riesgo Químico</vt:lpstr>
      <vt:lpstr>Riesgo Químico</vt:lpstr>
      <vt:lpstr>Factores de Riesgo Mecánico</vt:lpstr>
      <vt:lpstr>Factores de Riesgo Ergonómico</vt:lpstr>
      <vt:lpstr>Factores de Riesgo Físico</vt:lpstr>
      <vt:lpstr>Riesgo de Incendio</vt:lpstr>
      <vt:lpstr>Adultos Mayores y Niños</vt:lpstr>
      <vt:lpstr>No olvide el prisma socioeconómico del problema</vt:lpstr>
      <vt:lpstr>Repaso General y Recomendaciones Finales</vt:lpstr>
      <vt:lpstr>Presentación de PowerPoint</vt:lpstr>
      <vt:lpstr>Presentación de PowerPoint</vt:lpstr>
      <vt:lpstr>Presentación de PowerPoint</vt:lpstr>
      <vt:lpstr>Síguenos…!!!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Karina</dc:creator>
  <cp:lastModifiedBy>Heriberto Moreira Cornejo</cp:lastModifiedBy>
  <cp:revision>289</cp:revision>
  <dcterms:created xsi:type="dcterms:W3CDTF">2017-04-21T17:18:01Z</dcterms:created>
  <dcterms:modified xsi:type="dcterms:W3CDTF">2020-03-26T03:54:37Z</dcterms:modified>
</cp:coreProperties>
</file>